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286" r:id="rId5"/>
    <p:sldId id="287" r:id="rId6"/>
    <p:sldId id="290" r:id="rId7"/>
    <p:sldId id="291" r:id="rId8"/>
    <p:sldId id="292" r:id="rId9"/>
    <p:sldId id="293" r:id="rId10"/>
    <p:sldId id="288" r:id="rId11"/>
    <p:sldId id="294" r:id="rId12"/>
    <p:sldId id="295" r:id="rId13"/>
    <p:sldId id="296" r:id="rId14"/>
    <p:sldId id="259" r:id="rId15"/>
    <p:sldId id="260" r:id="rId16"/>
    <p:sldId id="262" r:id="rId17"/>
    <p:sldId id="297" r:id="rId18"/>
    <p:sldId id="298" r:id="rId19"/>
    <p:sldId id="299" r:id="rId20"/>
    <p:sldId id="300" r:id="rId21"/>
    <p:sldId id="270" r:id="rId22"/>
    <p:sldId id="301" r:id="rId23"/>
    <p:sldId id="304" r:id="rId24"/>
    <p:sldId id="307" r:id="rId25"/>
    <p:sldId id="308" r:id="rId26"/>
    <p:sldId id="309" r:id="rId27"/>
    <p:sldId id="310" r:id="rId28"/>
    <p:sldId id="311" r:id="rId29"/>
    <p:sldId id="317" r:id="rId30"/>
    <p:sldId id="312" r:id="rId31"/>
    <p:sldId id="313" r:id="rId32"/>
    <p:sldId id="314" r:id="rId33"/>
    <p:sldId id="316" r:id="rId34"/>
    <p:sldId id="318" r:id="rId35"/>
  </p:sldIdLst>
  <p:sldSz cx="10693400" cy="7561263"/>
  <p:notesSz cx="10229850" cy="7096125"/>
  <p:defaultTextStyle>
    <a:defPPr>
      <a:defRPr lang="en-US"/>
    </a:defPPr>
    <a:lvl1pPr marL="0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7917" autoAdjust="0"/>
  </p:normalViewPr>
  <p:slideViewPr>
    <p:cSldViewPr>
      <p:cViewPr varScale="1">
        <p:scale>
          <a:sx n="48" d="100"/>
          <a:sy n="48" d="100"/>
        </p:scale>
        <p:origin x="1698" y="4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2936" cy="354806"/>
          </a:xfrm>
          <a:prstGeom prst="rect">
            <a:avLst/>
          </a:prstGeom>
        </p:spPr>
        <p:txBody>
          <a:bodyPr vert="horz" lIns="98975" tIns="49487" rIns="98975" bIns="4948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4548" y="0"/>
            <a:ext cx="4432936" cy="354806"/>
          </a:xfrm>
          <a:prstGeom prst="rect">
            <a:avLst/>
          </a:prstGeom>
        </p:spPr>
        <p:txBody>
          <a:bodyPr vert="horz" lIns="98975" tIns="49487" rIns="98975" bIns="49487" rtlCol="0"/>
          <a:lstStyle>
            <a:lvl1pPr algn="r">
              <a:defRPr sz="1300"/>
            </a:lvl1pPr>
          </a:lstStyle>
          <a:p>
            <a:fld id="{5A721B00-6FC2-41C5-8CC8-B9EEA04C504C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0089"/>
            <a:ext cx="4432936" cy="354806"/>
          </a:xfrm>
          <a:prstGeom prst="rect">
            <a:avLst/>
          </a:prstGeom>
        </p:spPr>
        <p:txBody>
          <a:bodyPr vert="horz" lIns="98975" tIns="49487" rIns="98975" bIns="4948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4548" y="6740089"/>
            <a:ext cx="4432936" cy="354806"/>
          </a:xfrm>
          <a:prstGeom prst="rect">
            <a:avLst/>
          </a:prstGeom>
        </p:spPr>
        <p:txBody>
          <a:bodyPr vert="horz" lIns="98975" tIns="49487" rIns="98975" bIns="49487" rtlCol="0" anchor="b"/>
          <a:lstStyle>
            <a:lvl1pPr algn="r">
              <a:defRPr sz="1300"/>
            </a:lvl1pPr>
          </a:lstStyle>
          <a:p>
            <a:fld id="{23498FED-E309-4234-8533-7FE78C07775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32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2936" cy="354806"/>
          </a:xfrm>
          <a:prstGeom prst="rect">
            <a:avLst/>
          </a:prstGeom>
        </p:spPr>
        <p:txBody>
          <a:bodyPr vert="horz" lIns="98975" tIns="49487" rIns="98975" bIns="4948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4548" y="0"/>
            <a:ext cx="4432936" cy="354806"/>
          </a:xfrm>
          <a:prstGeom prst="rect">
            <a:avLst/>
          </a:prstGeom>
        </p:spPr>
        <p:txBody>
          <a:bodyPr vert="horz" lIns="98975" tIns="49487" rIns="98975" bIns="49487" rtlCol="0"/>
          <a:lstStyle>
            <a:lvl1pPr algn="r">
              <a:defRPr sz="1300"/>
            </a:lvl1pPr>
          </a:lstStyle>
          <a:p>
            <a:fld id="{E964F934-0B1F-4A2D-B327-660F7F58F120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2150" y="530225"/>
            <a:ext cx="37655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75" tIns="49487" rIns="98975" bIns="494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2989" y="3370661"/>
            <a:ext cx="8183878" cy="3193256"/>
          </a:xfrm>
          <a:prstGeom prst="rect">
            <a:avLst/>
          </a:prstGeom>
        </p:spPr>
        <p:txBody>
          <a:bodyPr vert="horz" lIns="98975" tIns="49487" rIns="98975" bIns="494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0089"/>
            <a:ext cx="4432936" cy="354806"/>
          </a:xfrm>
          <a:prstGeom prst="rect">
            <a:avLst/>
          </a:prstGeom>
        </p:spPr>
        <p:txBody>
          <a:bodyPr vert="horz" lIns="98975" tIns="49487" rIns="98975" bIns="4948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4548" y="6740089"/>
            <a:ext cx="4432936" cy="354806"/>
          </a:xfrm>
          <a:prstGeom prst="rect">
            <a:avLst/>
          </a:prstGeom>
        </p:spPr>
        <p:txBody>
          <a:bodyPr vert="horz" lIns="98975" tIns="49487" rIns="98975" bIns="49487" rtlCol="0" anchor="b"/>
          <a:lstStyle>
            <a:lvl1pPr algn="r">
              <a:defRPr sz="1300"/>
            </a:lvl1pPr>
          </a:lstStyle>
          <a:p>
            <a:fld id="{404592BD-A84E-44A3-8DF7-E6ED0C1DA78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5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1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708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10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1879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11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872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12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894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13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122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14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347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15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079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16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685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17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938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18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925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19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77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2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510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20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282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21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422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22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307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23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465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24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795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25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608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26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743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27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854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29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641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30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37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3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9728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31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820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32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380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4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00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5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040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6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778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7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0676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8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472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3738" y="530225"/>
            <a:ext cx="3762375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9740"/>
            <a:fld id="{404592BD-A84E-44A3-8DF7-E6ED0C1DA784}" type="slidenum">
              <a:rPr lang="en-US">
                <a:latin typeface="Calibri"/>
              </a:rPr>
              <a:pPr defTabSz="989740"/>
              <a:t>9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06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500418"/>
            <a:ext cx="4901142" cy="5060847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8822057" y="0"/>
            <a:ext cx="1871346" cy="24364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4366472" y="6301053"/>
            <a:ext cx="5881370" cy="84014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8452" y="860637"/>
            <a:ext cx="8020050" cy="1521079"/>
          </a:xfrm>
        </p:spPr>
        <p:txBody>
          <a:bodyPr wrap="square">
            <a:spAutoFit/>
          </a:bodyPr>
          <a:lstStyle>
            <a:lvl1pPr algn="r">
              <a:defRPr sz="4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8452" y="2095430"/>
            <a:ext cx="8020050" cy="936321"/>
          </a:xfrm>
        </p:spPr>
        <p:txBody>
          <a:bodyPr wrap="square">
            <a:spAutoFit/>
          </a:bodyPr>
          <a:lstStyle>
            <a:lvl1pPr marL="0" indent="0" algn="r">
              <a:buNone/>
              <a:defRPr sz="2700">
                <a:solidFill>
                  <a:schemeClr val="accent1">
                    <a:lumMod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" y="0"/>
            <a:ext cx="10693401" cy="7561263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3147872"/>
            <a:ext cx="4188248" cy="4413393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42872" rtl="0" eaLnBrk="1" latinLnBrk="0" hangingPunct="1">
        <a:spcBef>
          <a:spcPct val="0"/>
        </a:spcBef>
        <a:buNone/>
        <a:defRPr sz="4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0" y="612279"/>
            <a:ext cx="10675639" cy="5690447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br>
              <a:rPr lang="it-IT" sz="6800" cap="small" dirty="0"/>
            </a:br>
            <a:br>
              <a:rPr lang="it-IT" sz="6800" cap="small" dirty="0"/>
            </a:br>
            <a:br>
              <a:rPr lang="it-IT" sz="6800" cap="small" dirty="0"/>
            </a:br>
            <a:r>
              <a:rPr lang="it-IT" sz="5600" cap="small" dirty="0">
                <a:solidFill>
                  <a:schemeClr val="accent2">
                    <a:lumMod val="50000"/>
                  </a:schemeClr>
                </a:solidFill>
              </a:rPr>
              <a:t>CANALI DI DISTRIBUZIONE INNOVATIVI: COME LE IMPRESE INNOVANO LA DISTRIBUZIONE COMMERCIALE AL DETTAGLIO</a:t>
            </a:r>
            <a:br>
              <a:rPr lang="it-IT" sz="6800" cap="small" dirty="0"/>
            </a:br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br>
              <a:rPr lang="it-IT" u="sng" dirty="0"/>
            </a:br>
            <a:br>
              <a:rPr lang="it-IT" dirty="0"/>
            </a:br>
            <a:endParaRPr lang="it-IT" dirty="0"/>
          </a:p>
        </p:txBody>
      </p:sp>
      <p:pic>
        <p:nvPicPr>
          <p:cNvPr id="8" name="Picture 2" descr="logo_unip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524" y="612279"/>
            <a:ext cx="3219805" cy="133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0" y="6588943"/>
            <a:ext cx="1069340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Dott.ssa Kristina Rakic </a:t>
            </a:r>
            <a:r>
              <a:rPr lang="it-IT" dirty="0"/>
              <a:t> 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–  21 Novembre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67196" y="33337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dirty="0">
                <a:latin typeface="Copperplate Gothic Bold" pitchFamily="34" charset="0"/>
              </a:rPr>
              <a:t>Storia &amp; evoluzione  nel </a:t>
            </a:r>
            <a:r>
              <a:rPr lang="it-IT" altLang="it-IT" sz="3600" dirty="0" err="1">
                <a:latin typeface="Copperplate Gothic Bold" pitchFamily="34" charset="0"/>
              </a:rPr>
              <a:t>retail</a:t>
            </a:r>
            <a:r>
              <a:rPr lang="it-IT" altLang="it-IT" sz="3600" dirty="0">
                <a:latin typeface="Copperplate Gothic Bold" pitchFamily="34" charset="0"/>
              </a:rPr>
              <a:t> </a:t>
            </a:r>
            <a:endParaRPr lang="it-IT" altLang="it-IT" sz="3600" i="1" dirty="0">
              <a:latin typeface="Copperplate Gothic Bold" pitchFamily="34" charset="0"/>
            </a:endParaRPr>
          </a:p>
          <a:p>
            <a:r>
              <a:rPr lang="it-IT" altLang="it-IT" sz="3600" i="1" dirty="0">
                <a:latin typeface="Copperplate Gothic Bold" pitchFamily="34" charset="0"/>
              </a:rPr>
              <a:t>Innovazioni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883096" y="1700213"/>
            <a:ext cx="8713787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Copperplate Gothic Bold" panose="020E0705020206020404" pitchFamily="34" charset="0"/>
              </a:rPr>
              <a:t>Innovazioni organizzative</a:t>
            </a: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sz="2400" dirty="0">
                <a:latin typeface="Copperplate Gothic Bold" panose="020E0705020206020404" pitchFamily="34" charset="0"/>
              </a:rPr>
              <a:t>Creazione di corner-shop and shop-in-shop</a:t>
            </a: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sz="2400" dirty="0">
                <a:latin typeface="Copperplate Gothic Bold" panose="020E0705020206020404" pitchFamily="34" charset="0"/>
              </a:rPr>
              <a:t>Attenzione al visual merchandising</a:t>
            </a: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sz="2400" dirty="0">
                <a:latin typeface="Copperplate Gothic Bold" panose="020E0705020206020404" pitchFamily="34" charset="0"/>
              </a:rPr>
              <a:t>Sviluppo della shopping experience</a:t>
            </a: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sz="2400" dirty="0">
                <a:latin typeface="Copperplate Gothic Bold" panose="020E0705020206020404" pitchFamily="34" charset="0"/>
              </a:rPr>
              <a:t>Sviluppo di nuovi business </a:t>
            </a:r>
            <a:r>
              <a:rPr lang="it-IT" sz="2400" dirty="0" err="1">
                <a:latin typeface="Copperplate Gothic Bold" panose="020E0705020206020404" pitchFamily="34" charset="0"/>
              </a:rPr>
              <a:t>models</a:t>
            </a:r>
            <a:r>
              <a:rPr lang="it-IT" sz="2400" dirty="0">
                <a:latin typeface="Copperplate Gothic Bold" panose="020E0705020206020404" pitchFamily="34" charset="0"/>
              </a:rPr>
              <a:t> nel </a:t>
            </a:r>
            <a:r>
              <a:rPr lang="it-IT" sz="2400" dirty="0" err="1">
                <a:latin typeface="Copperplate Gothic Bold" panose="020E0705020206020404" pitchFamily="34" charset="0"/>
              </a:rPr>
              <a:t>retail</a:t>
            </a:r>
            <a:endParaRPr lang="it-IT" sz="2400" dirty="0">
              <a:latin typeface="Copperplate Gothic Bold" panose="020E0705020206020404" pitchFamily="34" charset="0"/>
            </a:endParaRP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sz="24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11212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 dirty="0">
                <a:latin typeface="Copperplate Gothic Bold" pitchFamily="34" charset="0"/>
              </a:rPr>
              <a:t>Corner-shop &amp; shop-in-shop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811212" y="979488"/>
            <a:ext cx="87137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it-IT" altLang="it-IT" sz="2400" i="1" u="sng" dirty="0">
                <a:latin typeface="Copperplate Gothic Bold" pitchFamily="34" charset="0"/>
              </a:rPr>
              <a:t>Corner shop</a:t>
            </a:r>
          </a:p>
          <a:p>
            <a:pPr algn="just">
              <a:lnSpc>
                <a:spcPct val="150000"/>
              </a:lnSpc>
            </a:pPr>
            <a:r>
              <a:rPr lang="en-US" altLang="it-IT" sz="2400" dirty="0">
                <a:latin typeface="Copperplate Gothic Bold" pitchFamily="34" charset="0"/>
              </a:rPr>
              <a:t>Il corner è </a:t>
            </a:r>
            <a:r>
              <a:rPr lang="en-US" altLang="it-IT" sz="2400" dirty="0" err="1">
                <a:latin typeface="Copperplate Gothic Bold" pitchFamily="34" charset="0"/>
              </a:rPr>
              <a:t>uno</a:t>
            </a:r>
            <a:r>
              <a:rPr lang="en-US" altLang="it-IT" sz="2400" dirty="0">
                <a:latin typeface="Copperplate Gothic Bold" pitchFamily="34" charset="0"/>
              </a:rPr>
              <a:t> </a:t>
            </a:r>
            <a:r>
              <a:rPr lang="en-US" altLang="it-IT" sz="2400" dirty="0" err="1">
                <a:latin typeface="Copperplate Gothic Bold" pitchFamily="34" charset="0"/>
              </a:rPr>
              <a:t>spazio</a:t>
            </a:r>
            <a:r>
              <a:rPr lang="en-US" altLang="it-IT" sz="2400" dirty="0">
                <a:latin typeface="Copperplate Gothic Bold" pitchFamily="34" charset="0"/>
              </a:rPr>
              <a:t> </a:t>
            </a:r>
            <a:r>
              <a:rPr lang="en-US" altLang="it-IT" sz="2400" dirty="0" err="1">
                <a:latin typeface="Copperplate Gothic Bold" pitchFamily="34" charset="0"/>
              </a:rPr>
              <a:t>commerciale</a:t>
            </a:r>
            <a:r>
              <a:rPr lang="en-US" altLang="it-IT" sz="2400" dirty="0">
                <a:latin typeface="Copperplate Gothic Bold" pitchFamily="34" charset="0"/>
              </a:rPr>
              <a:t> in </a:t>
            </a:r>
            <a:r>
              <a:rPr lang="en-US" altLang="it-IT" sz="2400" dirty="0" err="1">
                <a:latin typeface="Copperplate Gothic Bold" pitchFamily="34" charset="0"/>
              </a:rPr>
              <a:t>affitto</a:t>
            </a:r>
            <a:r>
              <a:rPr lang="en-US" altLang="it-IT" sz="2400" dirty="0">
                <a:latin typeface="Copperplate Gothic Bold" pitchFamily="34" charset="0"/>
              </a:rPr>
              <a:t> </a:t>
            </a:r>
            <a:r>
              <a:rPr lang="en-US" altLang="it-IT" sz="2400" dirty="0" err="1">
                <a:latin typeface="Copperplate Gothic Bold" pitchFamily="34" charset="0"/>
              </a:rPr>
              <a:t>dedicato</a:t>
            </a:r>
            <a:r>
              <a:rPr lang="en-US" altLang="it-IT" sz="2400" dirty="0">
                <a:latin typeface="Copperplate Gothic Bold" pitchFamily="34" charset="0"/>
              </a:rPr>
              <a:t> ad un brand o ad un </a:t>
            </a:r>
            <a:r>
              <a:rPr lang="en-US" altLang="it-IT" sz="2400" dirty="0" err="1">
                <a:latin typeface="Copperplate Gothic Bold" pitchFamily="34" charset="0"/>
              </a:rPr>
              <a:t>profotto</a:t>
            </a:r>
            <a:r>
              <a:rPr lang="en-US" altLang="it-IT" sz="2400" dirty="0">
                <a:latin typeface="Copperplate Gothic Bold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altLang="it-IT" sz="2400" dirty="0">
                <a:latin typeface="Copperplate Gothic Bold" pitchFamily="34" charset="0"/>
              </a:rPr>
              <a:t>Un </a:t>
            </a:r>
            <a:r>
              <a:rPr lang="en-US" altLang="it-IT" sz="2400" dirty="0" err="1">
                <a:latin typeface="Copperplate Gothic Bold" pitchFamily="34" charset="0"/>
              </a:rPr>
              <a:t>commesso</a:t>
            </a:r>
            <a:r>
              <a:rPr lang="en-US" altLang="it-IT" sz="2400" dirty="0">
                <a:latin typeface="Copperplate Gothic Bold" pitchFamily="34" charset="0"/>
              </a:rPr>
              <a:t>/a </a:t>
            </a:r>
          </a:p>
          <a:p>
            <a:pPr algn="just">
              <a:lnSpc>
                <a:spcPct val="150000"/>
              </a:lnSpc>
            </a:pPr>
            <a:r>
              <a:rPr lang="en-US" altLang="it-IT" sz="2400" dirty="0" err="1">
                <a:latin typeface="Copperplate Gothic Bold" pitchFamily="34" charset="0"/>
              </a:rPr>
              <a:t>Dedicato</a:t>
            </a:r>
            <a:r>
              <a:rPr lang="en-US" altLang="it-IT" sz="2400" dirty="0">
                <a:latin typeface="Copperplate Gothic Bold" pitchFamily="34" charset="0"/>
              </a:rPr>
              <a:t> è </a:t>
            </a:r>
            <a:r>
              <a:rPr lang="en-US" altLang="it-IT" sz="2400" dirty="0" err="1">
                <a:latin typeface="Copperplate Gothic Bold" pitchFamily="34" charset="0"/>
              </a:rPr>
              <a:t>assunto</a:t>
            </a:r>
            <a:endParaRPr lang="en-US" altLang="it-IT" sz="2400" dirty="0">
              <a:latin typeface="Copperplate Gothic Bol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it-IT" sz="2400" dirty="0">
                <a:latin typeface="Copperplate Gothic Bold" pitchFamily="34" charset="0"/>
              </a:rPr>
              <a:t>Per </a:t>
            </a:r>
            <a:r>
              <a:rPr lang="en-US" altLang="it-IT" sz="2400" dirty="0" err="1">
                <a:latin typeface="Copperplate Gothic Bold" pitchFamily="34" charset="0"/>
              </a:rPr>
              <a:t>periodi</a:t>
            </a:r>
            <a:r>
              <a:rPr lang="en-US" altLang="it-IT" sz="2400" dirty="0">
                <a:latin typeface="Copperplate Gothic Bold" pitchFamily="34" charset="0"/>
              </a:rPr>
              <a:t> di tempo </a:t>
            </a:r>
          </a:p>
          <a:p>
            <a:pPr algn="just">
              <a:lnSpc>
                <a:spcPct val="150000"/>
              </a:lnSpc>
            </a:pPr>
            <a:r>
              <a:rPr lang="en-US" altLang="it-IT" sz="2400" dirty="0" err="1">
                <a:latin typeface="Copperplate Gothic Bold" pitchFamily="34" charset="0"/>
              </a:rPr>
              <a:t>Prolungati</a:t>
            </a:r>
            <a:r>
              <a:rPr lang="en-US" altLang="it-IT" sz="2400" dirty="0">
                <a:latin typeface="Copperplate Gothic Bold" pitchFamily="34" charset="0"/>
              </a:rPr>
              <a:t>.  </a:t>
            </a:r>
            <a:endParaRPr lang="it-IT" altLang="it-IT" sz="2400" dirty="0">
              <a:latin typeface="Copperplate Gothic Bold" pitchFamily="34" charset="0"/>
            </a:endParaRPr>
          </a:p>
        </p:txBody>
      </p:sp>
      <p:pic>
        <p:nvPicPr>
          <p:cNvPr id="10" name="Immagine 4" descr="04199a_appleshopcataniam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562" y="2695575"/>
            <a:ext cx="5151437" cy="3552825"/>
          </a:xfrm>
          <a:prstGeom prst="rect">
            <a:avLst/>
          </a:prstGeom>
          <a:ln w="317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1" name="Oval 8"/>
          <p:cNvSpPr/>
          <p:nvPr/>
        </p:nvSpPr>
        <p:spPr>
          <a:xfrm>
            <a:off x="5383855" y="3573016"/>
            <a:ext cx="912169" cy="721821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228600">
              <a:srgbClr val="4BCFCC"/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67196" y="3238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>
                <a:latin typeface="Copperplate Gothic Bold" pitchFamily="34" charset="0"/>
              </a:rPr>
              <a:t>Corner-shop &amp; shop-in-shop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67196" y="969963"/>
            <a:ext cx="8712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it-IT" altLang="it-IT" sz="2400" i="1" u="sng" dirty="0">
                <a:latin typeface="Copperplate Gothic Bold" pitchFamily="34" charset="0"/>
              </a:rPr>
              <a:t>Shop in shop</a:t>
            </a:r>
          </a:p>
          <a:p>
            <a:pPr algn="just">
              <a:lnSpc>
                <a:spcPct val="150000"/>
              </a:lnSpc>
            </a:pPr>
            <a:r>
              <a:rPr lang="en-US" altLang="it-IT" sz="2400" dirty="0">
                <a:latin typeface="Copperplate Gothic Bold" pitchFamily="34" charset="0"/>
              </a:rPr>
              <a:t>Shop in store è </a:t>
            </a:r>
            <a:r>
              <a:rPr lang="en-US" altLang="it-IT" sz="2400" dirty="0" err="1">
                <a:latin typeface="Copperplate Gothic Bold" pitchFamily="34" charset="0"/>
              </a:rPr>
              <a:t>uno</a:t>
            </a:r>
            <a:r>
              <a:rPr lang="en-US" altLang="it-IT" sz="2400" dirty="0">
                <a:latin typeface="Copperplate Gothic Bold" pitchFamily="34" charset="0"/>
              </a:rPr>
              <a:t> </a:t>
            </a:r>
            <a:r>
              <a:rPr lang="en-US" altLang="it-IT" sz="2400" dirty="0" err="1">
                <a:latin typeface="Copperplate Gothic Bold" pitchFamily="34" charset="0"/>
              </a:rPr>
              <a:t>spazio</a:t>
            </a:r>
            <a:r>
              <a:rPr lang="en-US" altLang="it-IT" sz="2400" dirty="0">
                <a:latin typeface="Copperplate Gothic Bold" pitchFamily="34" charset="0"/>
              </a:rPr>
              <a:t> </a:t>
            </a:r>
            <a:r>
              <a:rPr lang="en-US" altLang="it-IT" sz="2400" dirty="0" err="1">
                <a:latin typeface="Copperplate Gothic Bold" pitchFamily="34" charset="0"/>
              </a:rPr>
              <a:t>commerciale</a:t>
            </a:r>
            <a:r>
              <a:rPr lang="en-US" altLang="it-IT" sz="2400" dirty="0">
                <a:latin typeface="Copperplate Gothic Bold" pitchFamily="34" charset="0"/>
              </a:rPr>
              <a:t> in </a:t>
            </a:r>
            <a:r>
              <a:rPr lang="en-US" altLang="it-IT" sz="2400" dirty="0" err="1">
                <a:latin typeface="Copperplate Gothic Bold" pitchFamily="34" charset="0"/>
              </a:rPr>
              <a:t>affitto</a:t>
            </a:r>
            <a:r>
              <a:rPr lang="en-US" altLang="it-IT" sz="2400" dirty="0">
                <a:latin typeface="Copperplate Gothic Bold" pitchFamily="34" charset="0"/>
              </a:rPr>
              <a:t> </a:t>
            </a:r>
            <a:r>
              <a:rPr lang="en-US" altLang="it-IT" sz="2400" dirty="0" err="1">
                <a:latin typeface="Copperplate Gothic Bold" pitchFamily="34" charset="0"/>
              </a:rPr>
              <a:t>dedicato</a:t>
            </a:r>
            <a:r>
              <a:rPr lang="en-US" altLang="it-IT" sz="2400" dirty="0">
                <a:latin typeface="Copperplate Gothic Bold" pitchFamily="34" charset="0"/>
              </a:rPr>
              <a:t> ad un brand o ad un </a:t>
            </a:r>
            <a:r>
              <a:rPr lang="en-US" altLang="it-IT" sz="2400" dirty="0" err="1">
                <a:latin typeface="Copperplate Gothic Bold" pitchFamily="34" charset="0"/>
              </a:rPr>
              <a:t>profotto</a:t>
            </a:r>
            <a:r>
              <a:rPr lang="en-US" altLang="it-IT" sz="2400" dirty="0">
                <a:latin typeface="Copperplate Gothic Bold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altLang="it-IT" sz="2400" dirty="0">
                <a:latin typeface="Copperplate Gothic Bold" pitchFamily="34" charset="0"/>
              </a:rPr>
              <a:t>VI è </a:t>
            </a:r>
            <a:r>
              <a:rPr lang="en-US" altLang="it-IT" sz="2400" dirty="0" err="1">
                <a:latin typeface="Copperplate Gothic Bold" pitchFamily="34" charset="0"/>
              </a:rPr>
              <a:t>una</a:t>
            </a:r>
            <a:r>
              <a:rPr lang="en-US" altLang="it-IT" sz="2400" dirty="0">
                <a:latin typeface="Copperplate Gothic Bold" pitchFamily="34" charset="0"/>
              </a:rPr>
              <a:t> </a:t>
            </a:r>
            <a:r>
              <a:rPr lang="en-US" altLang="it-IT" sz="2400" dirty="0" err="1">
                <a:latin typeface="Copperplate Gothic Bold" pitchFamily="34" charset="0"/>
              </a:rPr>
              <a:t>gestione</a:t>
            </a:r>
            <a:r>
              <a:rPr lang="en-US" altLang="it-IT" sz="2400" dirty="0">
                <a:latin typeface="Copperplate Gothic Bold" pitchFamily="34" charset="0"/>
              </a:rPr>
              <a:t> </a:t>
            </a:r>
            <a:r>
              <a:rPr lang="en-US" altLang="it-IT" sz="2400" dirty="0" err="1">
                <a:latin typeface="Copperplate Gothic Bold" pitchFamily="34" charset="0"/>
              </a:rPr>
              <a:t>autonoma</a:t>
            </a:r>
            <a:r>
              <a:rPr lang="en-US" altLang="it-IT" sz="2400" dirty="0">
                <a:latin typeface="Copperplate Gothic Bold" pitchFamily="34" charset="0"/>
              </a:rPr>
              <a:t> </a:t>
            </a:r>
            <a:r>
              <a:rPr lang="en-US" altLang="it-IT" sz="2400" dirty="0" err="1">
                <a:latin typeface="Copperplate Gothic Bold" pitchFamily="34" charset="0"/>
              </a:rPr>
              <a:t>della</a:t>
            </a:r>
            <a:r>
              <a:rPr lang="en-US" altLang="it-IT" sz="2400" dirty="0">
                <a:latin typeface="Copperplate Gothic Bold" pitchFamily="34" charset="0"/>
              </a:rPr>
              <a:t> </a:t>
            </a:r>
            <a:r>
              <a:rPr lang="en-US" altLang="it-IT" sz="2400" dirty="0" err="1">
                <a:latin typeface="Copperplate Gothic Bold" pitchFamily="34" charset="0"/>
              </a:rPr>
              <a:t>cassa</a:t>
            </a:r>
            <a:r>
              <a:rPr lang="en-US" altLang="it-IT" sz="2400" dirty="0">
                <a:latin typeface="Copperplate Gothic Bold" pitchFamily="34" charset="0"/>
              </a:rPr>
              <a:t> e del </a:t>
            </a:r>
            <a:r>
              <a:rPr lang="en-US" altLang="it-IT" sz="2400" dirty="0" err="1">
                <a:latin typeface="Copperplate Gothic Bold" pitchFamily="34" charset="0"/>
              </a:rPr>
              <a:t>magazzino</a:t>
            </a:r>
            <a:r>
              <a:rPr lang="en-US" altLang="it-IT" sz="2400" dirty="0">
                <a:latin typeface="Copperplate Gothic Bold" pitchFamily="34" charset="0"/>
              </a:rPr>
              <a:t>, </a:t>
            </a:r>
            <a:r>
              <a:rPr lang="en-US" altLang="it-IT" sz="2400" dirty="0" err="1">
                <a:latin typeface="Copperplate Gothic Bold" pitchFamily="34" charset="0"/>
              </a:rPr>
              <a:t>elementi</a:t>
            </a:r>
            <a:r>
              <a:rPr lang="en-US" altLang="it-IT" sz="2400" dirty="0">
                <a:latin typeface="Copperplate Gothic Bold" pitchFamily="34" charset="0"/>
              </a:rPr>
              <a:t> </a:t>
            </a:r>
            <a:r>
              <a:rPr lang="en-US" altLang="it-IT" sz="2400" dirty="0" err="1">
                <a:latin typeface="Copperplate Gothic Bold" pitchFamily="34" charset="0"/>
              </a:rPr>
              <a:t>che</a:t>
            </a:r>
            <a:r>
              <a:rPr lang="en-US" altLang="it-IT" sz="2400" dirty="0">
                <a:latin typeface="Copperplate Gothic Bold" pitchFamily="34" charset="0"/>
              </a:rPr>
              <a:t> </a:t>
            </a:r>
            <a:r>
              <a:rPr lang="en-US" altLang="it-IT" sz="2400" dirty="0" err="1">
                <a:latin typeface="Copperplate Gothic Bold" pitchFamily="34" charset="0"/>
              </a:rPr>
              <a:t>caratterizzano</a:t>
            </a:r>
            <a:r>
              <a:rPr lang="en-US" altLang="it-IT" sz="2400" dirty="0">
                <a:latin typeface="Copperplate Gothic Bold" pitchFamily="34" charset="0"/>
              </a:rPr>
              <a:t> </a:t>
            </a:r>
            <a:r>
              <a:rPr lang="en-US" altLang="it-IT" sz="2400" dirty="0" err="1">
                <a:latin typeface="Copperplate Gothic Bold" pitchFamily="34" charset="0"/>
              </a:rPr>
              <a:t>il</a:t>
            </a:r>
            <a:r>
              <a:rPr lang="en-US" altLang="it-IT" sz="2400" dirty="0">
                <a:latin typeface="Copperplate Gothic Bold" pitchFamily="34" charset="0"/>
              </a:rPr>
              <a:t> business model. La </a:t>
            </a:r>
            <a:r>
              <a:rPr lang="en-US" altLang="it-IT" sz="2400" dirty="0" err="1">
                <a:latin typeface="Copperplate Gothic Bold" pitchFamily="34" charset="0"/>
              </a:rPr>
              <a:t>presenza</a:t>
            </a:r>
            <a:r>
              <a:rPr lang="en-US" altLang="it-IT" sz="2400" dirty="0">
                <a:latin typeface="Copperplate Gothic Bold" pitchFamily="34" charset="0"/>
              </a:rPr>
              <a:t> di </a:t>
            </a:r>
            <a:r>
              <a:rPr lang="en-US" altLang="it-IT" sz="2400" dirty="0" err="1">
                <a:latin typeface="Copperplate Gothic Bold" pitchFamily="34" charset="0"/>
              </a:rPr>
              <a:t>personale</a:t>
            </a:r>
            <a:r>
              <a:rPr lang="en-US" altLang="it-IT" sz="2400" dirty="0">
                <a:latin typeface="Copperplate Gothic Bold" pitchFamily="34" charset="0"/>
              </a:rPr>
              <a:t> </a:t>
            </a:r>
            <a:r>
              <a:rPr lang="en-US" altLang="it-IT" sz="2400" dirty="0" err="1">
                <a:latin typeface="Copperplate Gothic Bold" pitchFamily="34" charset="0"/>
              </a:rPr>
              <a:t>dedicato</a:t>
            </a:r>
            <a:r>
              <a:rPr lang="en-US" altLang="it-IT" sz="2400" dirty="0">
                <a:latin typeface="Copperplate Gothic Bold" pitchFamily="34" charset="0"/>
              </a:rPr>
              <a:t> è </a:t>
            </a:r>
            <a:r>
              <a:rPr lang="en-US" altLang="it-IT" sz="2400" dirty="0" err="1">
                <a:latin typeface="Copperplate Gothic Bold" pitchFamily="34" charset="0"/>
              </a:rPr>
              <a:t>garantita</a:t>
            </a:r>
            <a:r>
              <a:rPr lang="en-US" altLang="it-IT" sz="2400" dirty="0">
                <a:latin typeface="Copperplate Gothic Bold" pitchFamily="34" charset="0"/>
              </a:rPr>
              <a:t> per </a:t>
            </a:r>
            <a:r>
              <a:rPr lang="en-US" altLang="it-IT" sz="2400" dirty="0" err="1">
                <a:latin typeface="Copperplate Gothic Bold" pitchFamily="34" charset="0"/>
              </a:rPr>
              <a:t>tutto</a:t>
            </a:r>
            <a:r>
              <a:rPr lang="en-US" altLang="it-IT" sz="2400" dirty="0">
                <a:latin typeface="Copperplate Gothic Bold" pitchFamily="34" charset="0"/>
              </a:rPr>
              <a:t> </a:t>
            </a:r>
            <a:r>
              <a:rPr lang="en-US" altLang="it-IT" sz="2400" dirty="0" err="1">
                <a:latin typeface="Copperplate Gothic Bold" pitchFamily="34" charset="0"/>
              </a:rPr>
              <a:t>l’anno</a:t>
            </a:r>
            <a:r>
              <a:rPr lang="en-US" altLang="it-IT" sz="2400" dirty="0">
                <a:latin typeface="Copperplate Gothic Bold" pitchFamily="34" charset="0"/>
              </a:rPr>
              <a:t>.</a:t>
            </a:r>
            <a:endParaRPr lang="it-IT" altLang="it-IT" sz="2400" dirty="0">
              <a:latin typeface="Copperplate Gothic Bold" pitchFamily="34" charset="0"/>
            </a:endParaRPr>
          </a:p>
        </p:txBody>
      </p:sp>
      <p:pic>
        <p:nvPicPr>
          <p:cNvPr id="7" name="Immagine 3" descr="nespresso-corner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36" y="5048260"/>
            <a:ext cx="4161201" cy="218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4" descr="171209_img_nespresso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80" y="5048260"/>
            <a:ext cx="2915915" cy="218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0693400" cy="121330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it-IT" sz="3600" i="1" dirty="0">
                <a:latin typeface="Copperplate Gothic Bold" pitchFamily="34" charset="0"/>
              </a:rPr>
              <a:t>Similitudini tra </a:t>
            </a:r>
            <a:r>
              <a:rPr lang="it-IT" sz="3600" i="1" dirty="0" err="1">
                <a:latin typeface="Copperplate Gothic Bold" pitchFamily="34" charset="0"/>
              </a:rPr>
              <a:t>Corner-shop</a:t>
            </a:r>
            <a:r>
              <a:rPr lang="it-IT" sz="3600" i="1" dirty="0">
                <a:latin typeface="Copperplate Gothic Bold" pitchFamily="34" charset="0"/>
              </a:rPr>
              <a:t> e </a:t>
            </a:r>
          </a:p>
          <a:p>
            <a:r>
              <a:rPr lang="it-IT" sz="3600" i="1" dirty="0" err="1">
                <a:latin typeface="Copperplate Gothic Bold" pitchFamily="34" charset="0"/>
              </a:rPr>
              <a:t>Shop-in-Store</a:t>
            </a:r>
            <a:endParaRPr lang="it-IT" sz="3600" i="1" dirty="0">
              <a:latin typeface="Copperplate Gothic Bold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2124" y="1764407"/>
            <a:ext cx="10045328" cy="3013795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700" dirty="0"/>
              <a:t>Personale di vendita dedicato e non occasionale </a:t>
            </a:r>
          </a:p>
          <a:p>
            <a:pPr>
              <a:buFont typeface="Wingdings" pitchFamily="2" charset="2"/>
              <a:buChar char="Ø"/>
            </a:pPr>
            <a:endParaRPr lang="it-IT" sz="2700" dirty="0"/>
          </a:p>
          <a:p>
            <a:pPr>
              <a:buFont typeface="Wingdings" pitchFamily="2" charset="2"/>
              <a:buChar char="Ø"/>
            </a:pPr>
            <a:r>
              <a:rPr lang="it-IT" sz="2700" dirty="0"/>
              <a:t> Personale direttamente dipendente</a:t>
            </a:r>
          </a:p>
          <a:p>
            <a:pPr>
              <a:buFont typeface="Wingdings" pitchFamily="2" charset="2"/>
              <a:buChar char="Ø"/>
            </a:pPr>
            <a:endParaRPr lang="it-IT" sz="2700" dirty="0"/>
          </a:p>
          <a:p>
            <a:pPr>
              <a:buFont typeface="Wingdings" pitchFamily="2" charset="2"/>
              <a:buChar char="Ø"/>
            </a:pPr>
            <a:r>
              <a:rPr lang="it-IT" sz="2700" dirty="0"/>
              <a:t> Spazio definito  e riconoscibile, no barriere fisiche</a:t>
            </a:r>
          </a:p>
          <a:p>
            <a:pPr>
              <a:buFont typeface="Wingdings" pitchFamily="2" charset="2"/>
              <a:buChar char="Ø"/>
            </a:pPr>
            <a:endParaRPr lang="it-IT" sz="2700" dirty="0"/>
          </a:p>
          <a:p>
            <a:pPr>
              <a:buFont typeface="Wingdings" pitchFamily="2" charset="2"/>
              <a:buChar char="Ø"/>
            </a:pPr>
            <a:r>
              <a:rPr lang="it-IT" sz="2700" dirty="0"/>
              <a:t> Riconoscibilità del marchi</a:t>
            </a:r>
          </a:p>
        </p:txBody>
      </p:sp>
      <p:pic>
        <p:nvPicPr>
          <p:cNvPr id="4" name="Immagine 3" descr="chrome-virgin-kiosk_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56" y="4140671"/>
            <a:ext cx="4071687" cy="3060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"/>
            <a:ext cx="10693400" cy="121330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it-IT" sz="3600" i="1" dirty="0">
                <a:latin typeface="Copperplate Gothic Bold" pitchFamily="34" charset="0"/>
              </a:rPr>
              <a:t>Differenze tra </a:t>
            </a:r>
            <a:r>
              <a:rPr lang="it-IT" sz="3600" i="1" dirty="0" err="1">
                <a:latin typeface="Copperplate Gothic Bold" pitchFamily="34" charset="0"/>
              </a:rPr>
              <a:t>Corner-shop</a:t>
            </a:r>
            <a:r>
              <a:rPr lang="it-IT" sz="3600" i="1" dirty="0">
                <a:latin typeface="Copperplate Gothic Bold" pitchFamily="34" charset="0"/>
              </a:rPr>
              <a:t> e </a:t>
            </a:r>
          </a:p>
          <a:p>
            <a:r>
              <a:rPr lang="it-IT" sz="3600" i="1" dirty="0" err="1">
                <a:latin typeface="Copperplate Gothic Bold" pitchFamily="34" charset="0"/>
              </a:rPr>
              <a:t>Shop-in-Store</a:t>
            </a:r>
            <a:endParaRPr lang="it-IT" sz="3600" i="1" dirty="0">
              <a:latin typeface="Copperplate Gothic Bold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 rot="5400000">
            <a:off x="2631236" y="4519694"/>
            <a:ext cx="5144753" cy="185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1169563" y="1786111"/>
            <a:ext cx="2694699" cy="52082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it-IT" sz="2700" b="1" i="1" dirty="0">
                <a:solidFill>
                  <a:schemeClr val="accent3">
                    <a:lumMod val="75000"/>
                  </a:schemeClr>
                </a:solidFill>
              </a:rPr>
              <a:t>CORNER SHOP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82129" y="1786111"/>
            <a:ext cx="3536793" cy="52082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it-IT" sz="2700" b="1" i="1" dirty="0">
                <a:solidFill>
                  <a:schemeClr val="accent3">
                    <a:lumMod val="75000"/>
                  </a:schemeClr>
                </a:solidFill>
              </a:rPr>
              <a:t>SHOP IN STORE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34132" y="2380294"/>
            <a:ext cx="4547305" cy="467578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2700" dirty="0"/>
              <a:t>Spazio &lt; 30mq</a:t>
            </a:r>
          </a:p>
          <a:p>
            <a:pPr algn="just">
              <a:buFont typeface="Wingdings" pitchFamily="2" charset="2"/>
              <a:buChar char="Ø"/>
            </a:pPr>
            <a:endParaRPr lang="it-IT" sz="2700" dirty="0"/>
          </a:p>
          <a:p>
            <a:pPr algn="just">
              <a:buFont typeface="Wingdings" pitchFamily="2" charset="2"/>
              <a:buChar char="Ø"/>
            </a:pPr>
            <a:r>
              <a:rPr lang="it-IT" sz="2700" dirty="0"/>
              <a:t>Non c’è cassa</a:t>
            </a:r>
          </a:p>
          <a:p>
            <a:pPr algn="just">
              <a:buFont typeface="Wingdings" pitchFamily="2" charset="2"/>
              <a:buChar char="Ø"/>
            </a:pPr>
            <a:endParaRPr lang="it-IT" sz="2700" dirty="0"/>
          </a:p>
          <a:p>
            <a:pPr algn="just">
              <a:buFont typeface="Wingdings" pitchFamily="2" charset="2"/>
              <a:buChar char="Ø"/>
            </a:pPr>
            <a:r>
              <a:rPr lang="it-IT" sz="2700" dirty="0"/>
              <a:t>La gestione del magazzino può essere organizzata sia dal grande magazzino sia dall’impresa madre</a:t>
            </a:r>
          </a:p>
          <a:p>
            <a:pPr algn="just">
              <a:buFont typeface="Wingdings" pitchFamily="2" charset="2"/>
              <a:buChar char="Ø"/>
            </a:pPr>
            <a:endParaRPr lang="it-IT" sz="2700" dirty="0"/>
          </a:p>
          <a:p>
            <a:pPr algn="just">
              <a:buFont typeface="Wingdings" pitchFamily="2" charset="2"/>
              <a:buChar char="Ø"/>
            </a:pPr>
            <a:r>
              <a:rPr lang="it-IT" sz="2700" dirty="0"/>
              <a:t>Presenza del personale anche solo stagionale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430244" y="2337456"/>
            <a:ext cx="4884143" cy="467578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2700" dirty="0"/>
              <a:t> Spazio &gt;30mq</a:t>
            </a:r>
          </a:p>
          <a:p>
            <a:pPr algn="just">
              <a:buFont typeface="Wingdings" pitchFamily="2" charset="2"/>
              <a:buChar char="Ø"/>
            </a:pPr>
            <a:endParaRPr lang="it-IT" sz="2700" dirty="0"/>
          </a:p>
          <a:p>
            <a:pPr algn="just">
              <a:buFont typeface="Wingdings" pitchFamily="2" charset="2"/>
              <a:buChar char="Ø"/>
            </a:pPr>
            <a:r>
              <a:rPr lang="it-IT" sz="2700" dirty="0"/>
              <a:t> C’è la gestione della cassa</a:t>
            </a:r>
          </a:p>
          <a:p>
            <a:pPr algn="just">
              <a:buFont typeface="Wingdings" pitchFamily="2" charset="2"/>
              <a:buChar char="Ø"/>
            </a:pPr>
            <a:endParaRPr lang="it-IT" sz="2700" dirty="0"/>
          </a:p>
          <a:p>
            <a:pPr algn="just">
              <a:buFont typeface="Wingdings" pitchFamily="2" charset="2"/>
              <a:buChar char="Ø"/>
            </a:pPr>
            <a:r>
              <a:rPr lang="it-IT" sz="2700" dirty="0"/>
              <a:t> La gestione del magazzino è completamente autonoma</a:t>
            </a:r>
          </a:p>
          <a:p>
            <a:pPr algn="just">
              <a:buFont typeface="Wingdings" pitchFamily="2" charset="2"/>
              <a:buChar char="Ø"/>
            </a:pPr>
            <a:endParaRPr lang="it-IT" sz="2700" dirty="0"/>
          </a:p>
          <a:p>
            <a:pPr algn="just">
              <a:buFont typeface="Wingdings" pitchFamily="2" charset="2"/>
              <a:buChar char="Ø"/>
            </a:pPr>
            <a:endParaRPr lang="it-IT" sz="2700" dirty="0"/>
          </a:p>
          <a:p>
            <a:pPr algn="just">
              <a:buFont typeface="Wingdings" pitchFamily="2" charset="2"/>
              <a:buChar char="Ø"/>
            </a:pPr>
            <a:endParaRPr lang="it-IT" sz="2700" dirty="0"/>
          </a:p>
          <a:p>
            <a:pPr algn="just">
              <a:buFont typeface="Wingdings" pitchFamily="2" charset="2"/>
              <a:buChar char="Ø"/>
            </a:pPr>
            <a:r>
              <a:rPr lang="it-IT" sz="2700" dirty="0"/>
              <a:t> Personale di vendita presente tutto l’anno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972319"/>
            <a:ext cx="10693400" cy="3186920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700" dirty="0"/>
              <a:t>Sino ad ora questa metodologia di vendita è stata adottata solo dalle grandi imprese con </a:t>
            </a:r>
            <a:r>
              <a:rPr lang="it-IT" sz="2700" dirty="0" err="1"/>
              <a:t>brand</a:t>
            </a:r>
            <a:r>
              <a:rPr lang="it-IT" sz="2700" dirty="0"/>
              <a:t> riconoscibili in tutto il mondo. Degli esempi sono Golden Lady, </a:t>
            </a:r>
            <a:r>
              <a:rPr lang="it-IT" sz="2700" dirty="0" err="1"/>
              <a:t>Desigual</a:t>
            </a:r>
            <a:r>
              <a:rPr lang="it-IT" sz="2700" dirty="0"/>
              <a:t>, Penny </a:t>
            </a:r>
            <a:r>
              <a:rPr lang="it-IT" sz="2700" dirty="0" err="1"/>
              <a:t>Black</a:t>
            </a:r>
            <a:r>
              <a:rPr lang="it-IT" sz="2700" dirty="0"/>
              <a:t>, Dior, </a:t>
            </a:r>
            <a:r>
              <a:rPr lang="it-IT" sz="2700" dirty="0" err="1"/>
              <a:t>Yves</a:t>
            </a:r>
            <a:r>
              <a:rPr lang="it-IT" sz="2700" dirty="0"/>
              <a:t> Saint </a:t>
            </a:r>
            <a:r>
              <a:rPr lang="it-IT" sz="2700" dirty="0" err="1"/>
              <a:t>Laurent</a:t>
            </a:r>
            <a:r>
              <a:rPr lang="it-IT" sz="2700" dirty="0"/>
              <a:t>, Chanel.</a:t>
            </a:r>
          </a:p>
          <a:p>
            <a:pPr algn="just">
              <a:lnSpc>
                <a:spcPct val="150000"/>
              </a:lnSpc>
            </a:pPr>
            <a:r>
              <a:rPr lang="it-IT" sz="2700" dirty="0"/>
              <a:t>I settori nei quali è maggiormente presente questa tipologia di vendita sono: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890316" y="3780631"/>
            <a:ext cx="8262936" cy="250596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2700" dirty="0"/>
              <a:t> Abbigliamento Uomo/Donna/Bambino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700" dirty="0"/>
              <a:t> Cosmesi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700" dirty="0"/>
              <a:t> Accessori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700" dirty="0"/>
              <a:t> Intimo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700" dirty="0"/>
              <a:t> Alimentare</a:t>
            </a:r>
          </a:p>
          <a:p>
            <a:pPr algn="just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5769993"/>
            <a:ext cx="10610408" cy="1317177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700" dirty="0"/>
              <a:t>Il settore in cui è meno presente è quello dei casalinghi (arredi e oggettistica per la casa).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2"/>
            <a:ext cx="10610408" cy="65930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it-IT" sz="3600" i="1" dirty="0">
                <a:latin typeface="Copperplate Gothic Bold" pitchFamily="34" charset="0"/>
              </a:rPr>
              <a:t>Settori interessati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39204" y="6826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 dirty="0">
                <a:latin typeface="Copperplate Gothic Bold" pitchFamily="34" charset="0"/>
              </a:rPr>
              <a:t>Corner-shop &amp; shop-in-shop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90029" y="1760438"/>
            <a:ext cx="86423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2400" b="1" i="1" dirty="0">
                <a:latin typeface="Copperplate Gothic Bold" pitchFamily="34" charset="0"/>
              </a:rPr>
              <a:t>Attenzione!</a:t>
            </a:r>
          </a:p>
          <a:p>
            <a:endParaRPr lang="it-IT" altLang="it-IT" sz="2400" dirty="0">
              <a:latin typeface="Copperplate Gothic Bold" pitchFamily="34" charset="0"/>
            </a:endParaRPr>
          </a:p>
          <a:p>
            <a:pPr algn="ctr"/>
            <a:endParaRPr lang="it-IT" altLang="it-IT" sz="2400" dirty="0">
              <a:latin typeface="Copperplate Gothic Bold" pitchFamily="34" charset="0"/>
            </a:endParaRPr>
          </a:p>
          <a:p>
            <a:pPr algn="ctr"/>
            <a:r>
              <a:rPr lang="it-IT" altLang="it-IT" sz="2400" dirty="0">
                <a:latin typeface="Copperplate Gothic Bold" pitchFamily="34" charset="0"/>
              </a:rPr>
              <a:t>I corner shop/shop in shop non aumentano la marginalità/il fatturato, Sono azioni di Marketing mirate ad avere una presenza strategica sul mercato. </a:t>
            </a:r>
            <a:endParaRPr lang="en-US" altLang="it-IT" sz="24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39204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 dirty="0">
                <a:latin typeface="Copperplate Gothic Bold" pitchFamily="34" charset="0"/>
              </a:rPr>
              <a:t>Visual Merchandising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88441" y="1484313"/>
            <a:ext cx="79930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it-IT" sz="2800" b="1" i="1" dirty="0" err="1">
                <a:latin typeface="+mn-lt"/>
              </a:rPr>
              <a:t>Definizione</a:t>
            </a:r>
            <a:r>
              <a:rPr lang="en-US" altLang="it-IT" sz="2800" b="1" i="1" dirty="0">
                <a:latin typeface="+mn-lt"/>
              </a:rPr>
              <a:t>: </a:t>
            </a:r>
            <a:r>
              <a:rPr lang="en-US" altLang="it-IT" sz="2800" dirty="0" err="1">
                <a:latin typeface="+mn-lt"/>
              </a:rPr>
              <a:t>il</a:t>
            </a:r>
            <a:r>
              <a:rPr lang="en-US" altLang="it-IT" sz="2800" dirty="0">
                <a:latin typeface="+mn-lt"/>
              </a:rPr>
              <a:t> Visual merchandising è la </a:t>
            </a:r>
            <a:r>
              <a:rPr lang="en-US" altLang="it-IT" sz="2800" dirty="0" err="1">
                <a:latin typeface="+mn-lt"/>
              </a:rPr>
              <a:t>presentazione</a:t>
            </a:r>
            <a:r>
              <a:rPr lang="en-US" altLang="it-IT" sz="2800" dirty="0">
                <a:latin typeface="+mn-lt"/>
              </a:rPr>
              <a:t> di un </a:t>
            </a:r>
            <a:r>
              <a:rPr lang="en-US" altLang="it-IT" sz="2800" dirty="0" err="1">
                <a:latin typeface="+mn-lt"/>
              </a:rPr>
              <a:t>negozio</a:t>
            </a:r>
            <a:r>
              <a:rPr lang="en-US" altLang="it-IT" sz="2800" dirty="0">
                <a:latin typeface="+mn-lt"/>
              </a:rPr>
              <a:t> e </a:t>
            </a:r>
            <a:r>
              <a:rPr lang="en-US" altLang="it-IT" sz="2800" dirty="0" err="1">
                <a:latin typeface="+mn-lt"/>
              </a:rPr>
              <a:t>dei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suoi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prodotti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affinchè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siano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attraenti</a:t>
            </a:r>
            <a:r>
              <a:rPr lang="en-US" altLang="it-IT" sz="2800" dirty="0">
                <a:latin typeface="+mn-lt"/>
              </a:rPr>
              <a:t> per I </a:t>
            </a:r>
            <a:r>
              <a:rPr lang="en-US" altLang="it-IT" sz="2800" dirty="0" err="1">
                <a:latin typeface="+mn-lt"/>
              </a:rPr>
              <a:t>consumatori</a:t>
            </a:r>
            <a:r>
              <a:rPr lang="en-US" altLang="it-IT" sz="2800" dirty="0">
                <a:latin typeface="+mn-lt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altLang="it-IT" sz="2800" dirty="0" err="1">
                <a:latin typeface="+mn-lt"/>
              </a:rPr>
              <a:t>Ciò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implica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decorare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il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nogozio</a:t>
            </a:r>
            <a:r>
              <a:rPr lang="en-US" altLang="it-IT" sz="2800" dirty="0">
                <a:latin typeface="+mn-lt"/>
              </a:rPr>
              <a:t> e </a:t>
            </a:r>
            <a:r>
              <a:rPr lang="en-US" altLang="it-IT" sz="2800" dirty="0" err="1">
                <a:latin typeface="+mn-lt"/>
              </a:rPr>
              <a:t>mantenere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all’interno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dello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stesso</a:t>
            </a:r>
            <a:r>
              <a:rPr lang="en-US" altLang="it-IT" sz="2800" dirty="0">
                <a:latin typeface="+mn-lt"/>
              </a:rPr>
              <a:t> la </a:t>
            </a:r>
            <a:r>
              <a:rPr lang="en-US" altLang="it-IT" sz="2800" dirty="0" err="1">
                <a:latin typeface="+mn-lt"/>
              </a:rPr>
              <a:t>promessa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che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viene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fatta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all’esterno</a:t>
            </a:r>
            <a:r>
              <a:rPr lang="en-US" altLang="it-IT" sz="2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50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33028" y="1475185"/>
            <a:ext cx="7993062" cy="261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it-IT" sz="2800" b="1" i="1" dirty="0" err="1">
                <a:latin typeface="+mn-lt"/>
              </a:rPr>
              <a:t>Descrizione</a:t>
            </a:r>
            <a:r>
              <a:rPr lang="en-US" altLang="it-IT" sz="2800" b="1" i="1" dirty="0">
                <a:latin typeface="+mn-lt"/>
              </a:rPr>
              <a:t>: </a:t>
            </a:r>
            <a:r>
              <a:rPr lang="en-US" altLang="it-IT" sz="2800" dirty="0">
                <a:latin typeface="+mn-lt"/>
              </a:rPr>
              <a:t>La </a:t>
            </a:r>
            <a:r>
              <a:rPr lang="en-US" altLang="it-IT" sz="2800" dirty="0" err="1">
                <a:latin typeface="+mn-lt"/>
              </a:rPr>
              <a:t>finalità</a:t>
            </a:r>
            <a:r>
              <a:rPr lang="en-US" altLang="it-IT" sz="2800" dirty="0">
                <a:latin typeface="+mn-lt"/>
              </a:rPr>
              <a:t> del Visual Merchandising è </a:t>
            </a:r>
            <a:r>
              <a:rPr lang="en-US" altLang="it-IT" sz="2800" dirty="0" err="1">
                <a:latin typeface="+mn-lt"/>
              </a:rPr>
              <a:t>aiutare</a:t>
            </a:r>
            <a:r>
              <a:rPr lang="en-US" altLang="it-IT" sz="2800" dirty="0">
                <a:latin typeface="+mn-lt"/>
              </a:rPr>
              <a:t> le </a:t>
            </a:r>
            <a:r>
              <a:rPr lang="en-US" altLang="it-IT" sz="2800" dirty="0" err="1">
                <a:latin typeface="+mn-lt"/>
              </a:rPr>
              <a:t>vendite</a:t>
            </a:r>
            <a:r>
              <a:rPr lang="en-US" altLang="it-IT" sz="2800" dirty="0">
                <a:latin typeface="+mn-lt"/>
              </a:rPr>
              <a:t>. Il Visual merchandising </a:t>
            </a:r>
            <a:r>
              <a:rPr lang="en-US" altLang="it-IT" sz="2800" dirty="0" err="1">
                <a:latin typeface="+mn-lt"/>
              </a:rPr>
              <a:t>presenta</a:t>
            </a:r>
            <a:r>
              <a:rPr lang="en-US" altLang="it-IT" sz="2800" dirty="0">
                <a:latin typeface="+mn-lt"/>
              </a:rPr>
              <a:t> un </a:t>
            </a:r>
            <a:r>
              <a:rPr lang="en-US" altLang="it-IT" sz="2800" dirty="0" err="1">
                <a:latin typeface="+mn-lt"/>
              </a:rPr>
              <a:t>immagine</a:t>
            </a:r>
            <a:r>
              <a:rPr lang="en-US" altLang="it-IT" sz="2800" dirty="0">
                <a:latin typeface="+mn-lt"/>
              </a:rPr>
              <a:t> di come </a:t>
            </a:r>
            <a:r>
              <a:rPr lang="en-US" altLang="it-IT" sz="2800" dirty="0" err="1">
                <a:latin typeface="+mn-lt"/>
              </a:rPr>
              <a:t>il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consumatore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potrebbe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essere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acquistando</a:t>
            </a:r>
            <a:r>
              <a:rPr lang="en-US" altLang="it-IT" sz="2800" dirty="0">
                <a:latin typeface="+mn-lt"/>
              </a:rPr>
              <a:t> I </a:t>
            </a:r>
            <a:r>
              <a:rPr lang="en-US" altLang="it-IT" sz="2800" dirty="0" err="1">
                <a:latin typeface="+mn-lt"/>
              </a:rPr>
              <a:t>prodotti</a:t>
            </a:r>
            <a:r>
              <a:rPr lang="en-US" altLang="it-IT" sz="2800" dirty="0">
                <a:latin typeface="+mn-lt"/>
              </a:rPr>
              <a:t> </a:t>
            </a:r>
            <a:r>
              <a:rPr lang="en-US" altLang="it-IT" sz="2800" dirty="0" err="1">
                <a:latin typeface="+mn-lt"/>
              </a:rPr>
              <a:t>esposti</a:t>
            </a:r>
            <a:r>
              <a:rPr lang="en-US" altLang="it-IT" sz="2800" dirty="0">
                <a:latin typeface="+mn-lt"/>
              </a:rPr>
              <a:t>. 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39204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 dirty="0">
                <a:latin typeface="Copperplate Gothic Bold" pitchFamily="34" charset="0"/>
              </a:rPr>
              <a:t>Visual Merchandising</a:t>
            </a:r>
          </a:p>
        </p:txBody>
      </p:sp>
    </p:spTree>
    <p:extLst>
      <p:ext uri="{BB962C8B-B14F-4D97-AF65-F5344CB8AC3E}">
        <p14:creationId xmlns:p14="http://schemas.microsoft.com/office/powerpoint/2010/main" val="27150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0116" y="1188343"/>
            <a:ext cx="10297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dirty="0"/>
            </a:b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314252" y="1484313"/>
            <a:ext cx="7993063" cy="325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it-IT" sz="2800" b="1" i="1" dirty="0" err="1">
                <a:latin typeface="Calibri" panose="020F0502020204030204" pitchFamily="34" charset="0"/>
              </a:rPr>
              <a:t>Distinzioni</a:t>
            </a:r>
            <a:r>
              <a:rPr lang="en-US" altLang="it-IT" sz="2800" b="1" i="1" dirty="0">
                <a:latin typeface="Calibri" panose="020F0502020204030204" pitchFamily="34" charset="0"/>
              </a:rPr>
              <a:t>: </a:t>
            </a:r>
            <a:endParaRPr lang="en-US" altLang="it-IT" sz="2800" dirty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altLang="it-IT" sz="2800" dirty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altLang="it-IT" sz="2800" dirty="0">
                <a:latin typeface="Calibri" panose="020F0502020204030204" pitchFamily="34" charset="0"/>
              </a:rPr>
              <a:t>Layout: Schema del negozio.</a:t>
            </a:r>
          </a:p>
          <a:p>
            <a:pPr algn="just">
              <a:lnSpc>
                <a:spcPct val="150000"/>
              </a:lnSpc>
            </a:pPr>
            <a:endParaRPr lang="it-IT" altLang="it-IT" sz="2800" dirty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altLang="it-IT" sz="2800" dirty="0">
                <a:latin typeface="Calibri" panose="020F0502020204030204" pitchFamily="34" charset="0"/>
              </a:rPr>
              <a:t>Display: Disposizione dei prodotti sugli scaffali. </a:t>
            </a:r>
            <a:endParaRPr lang="en-US" altLang="it-IT" sz="2800" dirty="0">
              <a:latin typeface="Calibri" panose="020F050202020403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39204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 dirty="0">
                <a:latin typeface="Copperplate Gothic Bold" pitchFamily="34" charset="0"/>
              </a:rPr>
              <a:t>Visual Merchandising</a:t>
            </a:r>
          </a:p>
        </p:txBody>
      </p:sp>
    </p:spTree>
    <p:extLst>
      <p:ext uri="{BB962C8B-B14F-4D97-AF65-F5344CB8AC3E}">
        <p14:creationId xmlns:p14="http://schemas.microsoft.com/office/powerpoint/2010/main" val="27150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22164" y="108223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dirty="0">
                <a:latin typeface="Copperplate Gothic Bold" pitchFamily="34" charset="0"/>
              </a:rPr>
              <a:t>Storia &amp; evoluzione  nel </a:t>
            </a:r>
            <a:r>
              <a:rPr lang="it-IT" altLang="it-IT" sz="3600" dirty="0" err="1">
                <a:latin typeface="Copperplate Gothic Bold" pitchFamily="34" charset="0"/>
              </a:rPr>
              <a:t>retail</a:t>
            </a:r>
            <a:r>
              <a:rPr lang="it-IT" altLang="it-IT" sz="3600" dirty="0">
                <a:latin typeface="Copperplate Gothic Bold" pitchFamily="34" charset="0"/>
              </a:rPr>
              <a:t> </a:t>
            </a:r>
            <a:endParaRPr lang="it-IT" altLang="it-IT" sz="3600" i="1" dirty="0">
              <a:latin typeface="Copperplate Gothic Bold" pitchFamily="34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738064" y="1475061"/>
            <a:ext cx="87137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it-IT" altLang="it-IT" sz="2400" i="1" u="sng" dirty="0">
                <a:latin typeface="Copperplate Gothic Bold" pitchFamily="34" charset="0"/>
              </a:rPr>
              <a:t>Piccoli negozi - botteghe</a:t>
            </a:r>
          </a:p>
          <a:p>
            <a:pPr algn="just">
              <a:lnSpc>
                <a:spcPct val="150000"/>
              </a:lnSpc>
            </a:pPr>
            <a:endParaRPr lang="it-IT" altLang="it-IT" sz="2400" dirty="0">
              <a:latin typeface="Copperplate Gothic Bol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altLang="it-IT" sz="2400" dirty="0">
                <a:latin typeface="Copperplate Gothic Bold" pitchFamily="34" charset="0"/>
              </a:rPr>
              <a:t>Ogni paese/città vantava numerosi negozi, capillarmente diffusi. Tali botteghe vendevano beni specializzati e vi era un servizio completo e totale al cliente: vendita assistita. </a:t>
            </a:r>
          </a:p>
          <a:p>
            <a:endParaRPr lang="it-IT" altLang="it-IT" sz="2400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/>
        </p:nvSpPr>
        <p:spPr>
          <a:xfrm>
            <a:off x="7664450" y="2173288"/>
            <a:ext cx="431800" cy="14414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4"/>
          <p:cNvSpPr/>
          <p:nvPr/>
        </p:nvSpPr>
        <p:spPr>
          <a:xfrm>
            <a:off x="5535613" y="2173288"/>
            <a:ext cx="431800" cy="14414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5"/>
          <p:cNvSpPr/>
          <p:nvPr/>
        </p:nvSpPr>
        <p:spPr>
          <a:xfrm>
            <a:off x="6296025" y="2173288"/>
            <a:ext cx="431800" cy="14414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6980238" y="2173288"/>
            <a:ext cx="431800" cy="14414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7"/>
          <p:cNvSpPr/>
          <p:nvPr/>
        </p:nvSpPr>
        <p:spPr>
          <a:xfrm>
            <a:off x="4859338" y="1844675"/>
            <a:ext cx="3925887" cy="23050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8"/>
          <p:cNvSpPr/>
          <p:nvPr/>
        </p:nvSpPr>
        <p:spPr>
          <a:xfrm>
            <a:off x="2371725" y="4303713"/>
            <a:ext cx="3924300" cy="230346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9"/>
          <p:cNvSpPr/>
          <p:nvPr/>
        </p:nvSpPr>
        <p:spPr>
          <a:xfrm>
            <a:off x="2443163" y="4413250"/>
            <a:ext cx="792162" cy="874713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1"/>
          <p:cNvSpPr/>
          <p:nvPr/>
        </p:nvSpPr>
        <p:spPr>
          <a:xfrm>
            <a:off x="5453063" y="5697538"/>
            <a:ext cx="792162" cy="87312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Block Arc 12"/>
          <p:cNvSpPr/>
          <p:nvPr/>
        </p:nvSpPr>
        <p:spPr>
          <a:xfrm>
            <a:off x="4568825" y="4514850"/>
            <a:ext cx="1633538" cy="1079500"/>
          </a:xfrm>
          <a:prstGeom prst="blockArc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2538413" y="6202363"/>
            <a:ext cx="2320925" cy="36988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4"/>
          <p:cNvSpPr/>
          <p:nvPr/>
        </p:nvSpPr>
        <p:spPr>
          <a:xfrm>
            <a:off x="2535238" y="5591175"/>
            <a:ext cx="2324100" cy="40481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CasellaDiTesto 1"/>
          <p:cNvSpPr txBox="1">
            <a:spLocks noChangeArrowheads="1"/>
          </p:cNvSpPr>
          <p:nvPr/>
        </p:nvSpPr>
        <p:spPr bwMode="auto">
          <a:xfrm>
            <a:off x="363893" y="1398796"/>
            <a:ext cx="535463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it-IT" sz="3000" b="1" i="1" dirty="0">
                <a:latin typeface="Copperplate Gothic Bold" pitchFamily="34" charset="0"/>
              </a:rPr>
              <a:t>LAYOUT</a:t>
            </a:r>
            <a:r>
              <a:rPr lang="en-US" altLang="it-IT" sz="3000" dirty="0">
                <a:latin typeface="Copperplate Gothic Bold" pitchFamily="34" charset="0"/>
              </a:rPr>
              <a:t>     </a:t>
            </a:r>
          </a:p>
          <a:p>
            <a:endParaRPr lang="it-IT" altLang="it-IT" sz="1800" dirty="0">
              <a:latin typeface="Arial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325" y="2460625"/>
            <a:ext cx="14605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it-IT" altLang="it-IT" sz="2400" dirty="0">
                <a:latin typeface="Copperplate Gothic Bold" pitchFamily="34" charset="0"/>
              </a:rPr>
              <a:t>Griglia</a:t>
            </a:r>
          </a:p>
        </p:txBody>
      </p:sp>
      <p:sp>
        <p:nvSpPr>
          <p:cNvPr id="19" name="CasellaDiTesto 16"/>
          <p:cNvSpPr txBox="1">
            <a:spLocks noChangeArrowheads="1"/>
          </p:cNvSpPr>
          <p:nvPr/>
        </p:nvSpPr>
        <p:spPr bwMode="auto">
          <a:xfrm>
            <a:off x="385763" y="4733925"/>
            <a:ext cx="15224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2400" dirty="0">
                <a:latin typeface="Copperplate Gothic Bold" pitchFamily="34" charset="0"/>
              </a:rPr>
              <a:t>Isola</a:t>
            </a:r>
          </a:p>
          <a:p>
            <a:endParaRPr lang="it-IT" altLang="it-IT" sz="1800" dirty="0">
              <a:latin typeface="Arial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739204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 dirty="0">
                <a:latin typeface="Copperplate Gothic Bold" pitchFamily="34" charset="0"/>
              </a:rPr>
              <a:t>Visual Merchandising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343526" y="1587134"/>
            <a:ext cx="349911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t-IT" altLang="it-IT" sz="2400" dirty="0">
                <a:latin typeface="Copperplate Gothic Bold" pitchFamily="34" charset="0"/>
              </a:rPr>
              <a:t>- </a:t>
            </a:r>
            <a:r>
              <a:rPr lang="it-IT" altLang="it-IT" sz="2800" dirty="0">
                <a:latin typeface="+mn-lt"/>
              </a:rPr>
              <a:t>Livello cappello</a:t>
            </a:r>
          </a:p>
          <a:p>
            <a:pPr algn="ctr">
              <a:lnSpc>
                <a:spcPct val="150000"/>
              </a:lnSpc>
            </a:pPr>
            <a:r>
              <a:rPr lang="it-IT" altLang="it-IT" sz="2800" dirty="0">
                <a:latin typeface="+mn-lt"/>
              </a:rPr>
              <a:t>- Livello Occhi</a:t>
            </a:r>
          </a:p>
          <a:p>
            <a:pPr algn="ctr">
              <a:lnSpc>
                <a:spcPct val="150000"/>
              </a:lnSpc>
            </a:pPr>
            <a:r>
              <a:rPr lang="it-IT" altLang="it-IT" sz="2800" dirty="0">
                <a:latin typeface="+mn-lt"/>
              </a:rPr>
              <a:t>- Livello Mani</a:t>
            </a:r>
          </a:p>
          <a:p>
            <a:pPr algn="ctr">
              <a:lnSpc>
                <a:spcPct val="150000"/>
              </a:lnSpc>
            </a:pPr>
            <a:r>
              <a:rPr lang="it-IT" altLang="it-IT" sz="2800" dirty="0">
                <a:latin typeface="+mn-lt"/>
              </a:rPr>
              <a:t>- Livello Terra/piedi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65" y="941021"/>
            <a:ext cx="15841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endParaRPr lang="en-US" altLang="it-IT" sz="3000" b="1" i="1" dirty="0">
              <a:latin typeface="Copperplate Gothic Bol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it-IT" sz="3000" b="1" i="1" dirty="0">
                <a:latin typeface="+mn-lt"/>
              </a:rPr>
              <a:t>DISPLAY</a:t>
            </a:r>
            <a:endParaRPr lang="en-US" altLang="it-IT" sz="3000" dirty="0">
              <a:latin typeface="+mn-lt"/>
            </a:endParaRPr>
          </a:p>
          <a:p>
            <a:endParaRPr lang="it-IT" altLang="it-IT" sz="1800" dirty="0">
              <a:latin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39204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 dirty="0">
                <a:latin typeface="Copperplate Gothic Bold" pitchFamily="34" charset="0"/>
              </a:rPr>
              <a:t>Visual Merchandising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D3FABA-FC12-4DAB-8930-51D43CD57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604" y="2925962"/>
            <a:ext cx="6651865" cy="49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39204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 dirty="0">
                <a:latin typeface="Copperplate Gothic Bold" pitchFamily="34" charset="0"/>
              </a:rPr>
              <a:t>New business </a:t>
            </a:r>
            <a:r>
              <a:rPr lang="it-IT" altLang="it-IT" sz="3600" i="1" dirty="0" err="1">
                <a:latin typeface="Copperplate Gothic Bold" pitchFamily="34" charset="0"/>
              </a:rPr>
              <a:t>Models</a:t>
            </a:r>
            <a:r>
              <a:rPr lang="it-IT" altLang="it-IT" sz="3600" i="1" dirty="0">
                <a:latin typeface="Copperplate Gothic Bold" pitchFamily="34" charset="0"/>
              </a:rPr>
              <a:t> in Retail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737616" y="2492375"/>
            <a:ext cx="91408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>
              <a:lnSpc>
                <a:spcPct val="150000"/>
              </a:lnSpc>
              <a:buFontTx/>
              <a:buChar char="-"/>
            </a:pPr>
            <a:r>
              <a:rPr lang="it-IT" altLang="it-IT" sz="2400" dirty="0" err="1">
                <a:latin typeface="Copperplate Gothic Bold" pitchFamily="34" charset="0"/>
              </a:rPr>
              <a:t>Temporary</a:t>
            </a:r>
            <a:r>
              <a:rPr lang="it-IT" altLang="it-IT" sz="2400" dirty="0">
                <a:latin typeface="Copperplate Gothic Bold" pitchFamily="34" charset="0"/>
              </a:rPr>
              <a:t> store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it-IT" altLang="it-IT" sz="2400" dirty="0">
                <a:latin typeface="Copperplate Gothic Bold" pitchFamily="34" charset="0"/>
              </a:rPr>
              <a:t>Pop-up store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it-IT" altLang="it-IT" sz="2400" dirty="0">
                <a:latin typeface="Copperplate Gothic Bold" pitchFamily="34" charset="0"/>
              </a:rPr>
              <a:t>E-commerce</a:t>
            </a:r>
            <a:endParaRPr lang="en-US" altLang="it-IT" sz="24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811212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>
                <a:latin typeface="Copperplate Gothic Bold" pitchFamily="34" charset="0"/>
              </a:rPr>
              <a:t>New business Models in Retail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811212" y="1625600"/>
            <a:ext cx="9142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it-IT" altLang="it-IT" sz="3200" b="1"/>
              <a:t>Pop-Up stores</a:t>
            </a:r>
            <a:endParaRPr lang="en-US" altLang="it-IT" sz="3200" b="1"/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811212" y="2455863"/>
            <a:ext cx="914241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it-IT" altLang="it-IT" sz="2800" b="1" dirty="0">
                <a:latin typeface="+mn-lt"/>
              </a:rPr>
              <a:t>Definizione: </a:t>
            </a:r>
            <a:r>
              <a:rPr lang="it-IT" altLang="it-IT" sz="2800" dirty="0">
                <a:latin typeface="+mn-lt"/>
              </a:rPr>
              <a:t>I pop-up </a:t>
            </a:r>
            <a:r>
              <a:rPr lang="it-IT" altLang="it-IT" sz="2800" dirty="0" err="1">
                <a:latin typeface="+mn-lt"/>
              </a:rPr>
              <a:t>stores</a:t>
            </a:r>
            <a:r>
              <a:rPr lang="it-IT" altLang="it-IT" sz="2800" dirty="0">
                <a:latin typeface="+mn-lt"/>
              </a:rPr>
              <a:t> sono negozi che appaiono in una città per pochi giorni e generano una sorpresa nel consumatore. </a:t>
            </a:r>
          </a:p>
          <a:p>
            <a:pPr algn="just">
              <a:lnSpc>
                <a:spcPct val="200000"/>
              </a:lnSpc>
            </a:pPr>
            <a:endParaRPr lang="en-US" altLang="it-IT" sz="2600" b="1" dirty="0"/>
          </a:p>
        </p:txBody>
      </p:sp>
    </p:spTree>
    <p:extLst>
      <p:ext uri="{BB962C8B-B14F-4D97-AF65-F5344CB8AC3E}">
        <p14:creationId xmlns:p14="http://schemas.microsoft.com/office/powerpoint/2010/main" val="19800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39204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>
                <a:latin typeface="Copperplate Gothic Bold" pitchFamily="34" charset="0"/>
              </a:rPr>
              <a:t>New business Models in Retail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739204" y="1625600"/>
            <a:ext cx="9142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it-IT" altLang="it-IT" sz="3200" b="1"/>
              <a:t>Pop-Up stores</a:t>
            </a:r>
            <a:endParaRPr lang="en-US" altLang="it-IT" sz="3200" b="1"/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739204" y="2708275"/>
            <a:ext cx="9142412" cy="255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it-IT" altLang="it-IT" sz="2800" dirty="0">
                <a:latin typeface="+mn-lt"/>
              </a:rPr>
              <a:t>I Pop-Up </a:t>
            </a:r>
            <a:r>
              <a:rPr lang="it-IT" altLang="it-IT" sz="2800" dirty="0" err="1">
                <a:latin typeface="+mn-lt"/>
              </a:rPr>
              <a:t>stores</a:t>
            </a:r>
            <a:r>
              <a:rPr lang="it-IT" altLang="it-IT" sz="2800" dirty="0">
                <a:latin typeface="+mn-lt"/>
              </a:rPr>
              <a:t> son nati a Los Angeles nel 1999. VACANT fu la prima impresa a metterli in atto. Il secondo negozio venne aperto a New York nel 2003 da Dr. Martens.</a:t>
            </a:r>
            <a:endParaRPr lang="en-US" altLang="it-IT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00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811212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>
                <a:latin typeface="Copperplate Gothic Bold" pitchFamily="34" charset="0"/>
              </a:rPr>
              <a:t>New business Models in Retail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809624" y="1225550"/>
            <a:ext cx="9142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it-IT" altLang="it-IT" sz="3200" b="1" dirty="0"/>
              <a:t>Pop-Up stores</a:t>
            </a:r>
            <a:endParaRPr lang="en-US" altLang="it-IT" sz="3200" b="1" dirty="0"/>
          </a:p>
        </p:txBody>
      </p:sp>
      <p:pic>
        <p:nvPicPr>
          <p:cNvPr id="2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1873250"/>
            <a:ext cx="427513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2" y="1873250"/>
            <a:ext cx="4618037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https://encrypted-tbn1.gstatic.com/images?q=tbn:ANd9GcTDnNkUO4HMSxJK_W8R1HnfZ2JG3w2iedfGviOfuhR43ZxrYdgY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3732213"/>
            <a:ext cx="4456113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https://encrypted-tbn0.gstatic.com/images?q=tbn:ANd9GcQkGsEYtB7m4DI6VXEa7ytdefG4MoqnJHLik5Pb10HX4J26i0N6z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7" y="3933825"/>
            <a:ext cx="5154612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https://encrypted-tbn1.gstatic.com/images?q=tbn:ANd9GcS051EVrFay7ksN7d05eoioQ-IyetnLLWGB2QObycShgnMEJ__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4" y="3617913"/>
            <a:ext cx="850582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 descr="http://www.shoppingmilanoroma.it/wp-content/uploads/2012/04/Fullspot-Temporary-store-Centrale-M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2" y="2457450"/>
            <a:ext cx="57848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http://www.bizbash.com/content/editorial/storyimg/big/VOR120507_ROMAN_143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2" y="1714500"/>
            <a:ext cx="66675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0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806450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>
                <a:latin typeface="Copperplate Gothic Bold" pitchFamily="34" charset="0"/>
              </a:rPr>
              <a:t>New business Models in Retail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809625" y="1733550"/>
            <a:ext cx="9145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it-IT" altLang="it-IT" sz="3200" b="1"/>
              <a:t>Temporary stores</a:t>
            </a:r>
            <a:endParaRPr lang="en-US" altLang="it-IT" sz="3200" b="1"/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984250" y="2852738"/>
            <a:ext cx="87137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800"/>
            </a:lvl1pPr>
            <a:lvl2pPr marL="742950" indent="-285750">
              <a:defRPr>
                <a:latin typeface="Palatino Linotype" pitchFamily="18" charset="0"/>
              </a:defRPr>
            </a:lvl2pPr>
            <a:lvl3pPr marL="1143000" indent="-228600">
              <a:defRPr sz="1600">
                <a:latin typeface="Palatino Linotype" pitchFamily="18" charset="0"/>
              </a:defRPr>
            </a:lvl3pPr>
            <a:lvl4pPr marL="1600200" indent="-228600">
              <a:defRPr sz="1400">
                <a:latin typeface="Palatino Linotype" pitchFamily="18" charset="0"/>
              </a:defRPr>
            </a:lvl4pPr>
            <a:lvl5pPr marL="2057400" indent="-228600">
              <a:defRPr sz="1400"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latin typeface="Palatino Linotype" pitchFamily="18" charset="0"/>
              </a:defRPr>
            </a:lvl9pPr>
          </a:lstStyle>
          <a:p>
            <a:r>
              <a:rPr lang="it-IT" altLang="it-IT" dirty="0"/>
              <a:t>Si definiscono </a:t>
            </a:r>
            <a:r>
              <a:rPr lang="it-IT" altLang="it-IT" dirty="0" err="1"/>
              <a:t>Temporary</a:t>
            </a:r>
            <a:r>
              <a:rPr lang="it-IT" altLang="it-IT" dirty="0"/>
              <a:t> </a:t>
            </a:r>
            <a:r>
              <a:rPr lang="it-IT" altLang="it-IT" dirty="0" err="1"/>
              <a:t>stores</a:t>
            </a:r>
            <a:r>
              <a:rPr lang="it-IT" altLang="it-IT" dirty="0"/>
              <a:t> i negozi che cominciano un’attività in una città e vi rimangono per alcune settimane/mesi. La location è «ordinaria», ma si creano degli eventi durante l’apertura.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9800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41364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>
                <a:latin typeface="Copperplate Gothic Bold" pitchFamily="34" charset="0"/>
              </a:rPr>
              <a:t>New business Models in Retail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738188" y="1333500"/>
            <a:ext cx="9145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it-IT" altLang="it-IT" sz="3200" b="1"/>
              <a:t>Temporary stores</a:t>
            </a:r>
            <a:endParaRPr lang="en-US" altLang="it-IT" sz="3200" b="1"/>
          </a:p>
        </p:txBody>
      </p:sp>
      <p:pic>
        <p:nvPicPr>
          <p:cNvPr id="25" name="Picture 6" descr="http://www.promo-franchising.it/blog/wp-content/uploads/2008/10/temporary-shop-durex-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" y="1876235"/>
            <a:ext cx="57435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http://www.stylecult.it/images/articoli/VFNO-2013-Pirelli-Post/MM3_1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2" y="2357292"/>
            <a:ext cx="5113337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http://www.temporarybox.it/wp-content/uploads/2013/04/temporary-shop-zalando-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37" y="3412935"/>
            <a:ext cx="30241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 descr="http://cdn.blogosfere.it/beautynews/images/18695173_veet-temporary-store-milano-domani-apertura-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928561"/>
            <a:ext cx="574675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0" descr="https://encrypted-tbn3.gstatic.com/images?q=tbn:ANd9GcQNx5wlM7V2xOuoOPbXIgGsTaib6STPnCAQDwdLz0_ICWGOuD6cF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33" y="3533585"/>
            <a:ext cx="56959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0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9676D4-B6F6-49DF-BE67-63AB7817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600" b="1" dirty="0">
                <a:solidFill>
                  <a:schemeClr val="tx1"/>
                </a:solidFill>
              </a:rPr>
              <a:t>Pop-Up &amp;  </a:t>
            </a:r>
            <a:r>
              <a:rPr lang="it-IT" altLang="it-IT" sz="3600" b="1" dirty="0" err="1">
                <a:solidFill>
                  <a:schemeClr val="tx1"/>
                </a:solidFill>
              </a:rPr>
              <a:t>Temporary</a:t>
            </a:r>
            <a:r>
              <a:rPr lang="it-IT" altLang="it-IT" sz="3600" b="1" dirty="0">
                <a:solidFill>
                  <a:schemeClr val="tx1"/>
                </a:solidFill>
              </a:rPr>
              <a:t> stores nel settore Food</a:t>
            </a:r>
            <a:endParaRPr lang="it-IT" sz="3600" dirty="0">
              <a:solidFill>
                <a:schemeClr val="tx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4236F42-A648-40D3-9C77-182FA2E0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2" y="1404367"/>
            <a:ext cx="4762500" cy="35718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6258C7-5EA6-46B6-8510-6CE2476B2372}"/>
              </a:ext>
            </a:extLst>
          </p:cNvPr>
          <p:cNvSpPr txBox="1"/>
          <p:nvPr/>
        </p:nvSpPr>
        <p:spPr>
          <a:xfrm>
            <a:off x="4914652" y="1332359"/>
            <a:ext cx="577874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Castello – Impresa Danese che da 120 anni produce formaggio. Ha iniziato i pop-</a:t>
            </a:r>
            <a:r>
              <a:rPr lang="it-IT" dirty="0" err="1"/>
              <a:t>ups</a:t>
            </a:r>
            <a:r>
              <a:rPr lang="it-IT" dirty="0"/>
              <a:t> in Olanda e a </a:t>
            </a:r>
            <a:r>
              <a:rPr lang="it-IT" dirty="0" err="1"/>
              <a:t>Copenhagen</a:t>
            </a:r>
            <a:r>
              <a:rPr lang="it-IT" dirty="0"/>
              <a:t>, poi si è internazionalizzata, dal maggio del 2014, proponendo lo stesso format a New York, Soho. </a:t>
            </a:r>
          </a:p>
        </p:txBody>
      </p:sp>
      <p:pic>
        <p:nvPicPr>
          <p:cNvPr id="6" name="Picture 2" descr="https://encrypted-tbn1.gstatic.com/images?q=tbn:ANd9GcQUA9VDONPmjghtWnZCFIpODakzD310P3wTSVH3wkrldXFsyg7Z">
            <a:extLst>
              <a:ext uri="{FF2B5EF4-FFF2-40B4-BE49-F238E27FC236}">
                <a16:creationId xmlns:a16="http://schemas.microsoft.com/office/drawing/2014/main" id="{1B01927F-F5CC-4869-B5E5-22B6E2F5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4" y="3480023"/>
            <a:ext cx="5343526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https://encrypted-tbn3.gstatic.com/images?q=tbn:ANd9GcScbhOQOhkJntUbkIkLQfQ99iaImg12iLLWIiHVSNZ5CBy-vs1XPQ">
            <a:extLst>
              <a:ext uri="{FF2B5EF4-FFF2-40B4-BE49-F238E27FC236}">
                <a16:creationId xmlns:a16="http://schemas.microsoft.com/office/drawing/2014/main" id="{B9AAAE22-4552-4C16-B0F4-47E3EFB5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22" y="1357655"/>
            <a:ext cx="5522946" cy="362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s://encrypted-tbn1.gstatic.com/images?q=tbn:ANd9GcQQ_9lgVrmdBAQaC12aKEfVc9yebePRLYg54lcGo3s9xZ1-zSU">
            <a:extLst>
              <a:ext uri="{FF2B5EF4-FFF2-40B4-BE49-F238E27FC236}">
                <a16:creationId xmlns:a16="http://schemas.microsoft.com/office/drawing/2014/main" id="{CE26E359-14B5-471C-89C3-A04861D1F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98" y="3668597"/>
            <a:ext cx="5801718" cy="38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39776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>
                <a:latin typeface="Copperplate Gothic Bold" pitchFamily="34" charset="0"/>
              </a:rPr>
              <a:t>New business Models in Retail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739776" y="1916113"/>
            <a:ext cx="9142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it-IT" altLang="it-IT" sz="3200" b="1"/>
              <a:t>E-business</a:t>
            </a:r>
            <a:endParaRPr lang="en-US" altLang="it-IT" sz="3200" b="1"/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738188" y="2501900"/>
            <a:ext cx="914241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800"/>
            </a:lvl1pPr>
            <a:lvl2pPr marL="742950" indent="-285750">
              <a:defRPr>
                <a:latin typeface="Palatino Linotype" pitchFamily="18" charset="0"/>
              </a:defRPr>
            </a:lvl2pPr>
            <a:lvl3pPr marL="1143000" indent="-228600">
              <a:defRPr sz="1600">
                <a:latin typeface="Palatino Linotype" pitchFamily="18" charset="0"/>
              </a:defRPr>
            </a:lvl3pPr>
            <a:lvl4pPr marL="1600200" indent="-228600">
              <a:defRPr sz="1400">
                <a:latin typeface="Palatino Linotype" pitchFamily="18" charset="0"/>
              </a:defRPr>
            </a:lvl4pPr>
            <a:lvl5pPr marL="2057400" indent="-228600">
              <a:defRPr sz="1400"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latin typeface="Palatino Linotype" pitchFamily="18" charset="0"/>
              </a:defRPr>
            </a:lvl9pPr>
          </a:lstStyle>
          <a:p>
            <a:r>
              <a:rPr lang="it-IT" altLang="it-IT" dirty="0"/>
              <a:t>E’ l’</a:t>
            </a:r>
            <a:r>
              <a:rPr lang="it-IT" altLang="it-IT" dirty="0" err="1"/>
              <a:t>aconimo</a:t>
            </a:r>
            <a:r>
              <a:rPr lang="it-IT" altLang="it-IT" dirty="0"/>
              <a:t> di «</a:t>
            </a:r>
            <a:r>
              <a:rPr lang="it-IT" altLang="it-IT" dirty="0" err="1"/>
              <a:t>electronic</a:t>
            </a:r>
            <a:r>
              <a:rPr lang="it-IT" altLang="it-IT" dirty="0"/>
              <a:t> business». </a:t>
            </a:r>
          </a:p>
          <a:p>
            <a:r>
              <a:rPr lang="it-IT" altLang="it-IT" dirty="0"/>
              <a:t>E’ strettamente correlato alla strategia web di un’impresa.</a:t>
            </a:r>
          </a:p>
          <a:p>
            <a:r>
              <a:rPr lang="it-IT" altLang="it-IT" dirty="0"/>
              <a:t>Può essere definito come la capacità di un’impresa di generare profitto attraverso Internet o altri network telematici.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9800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609807" y="99189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dirty="0">
                <a:latin typeface="Copperplate Gothic Bold" pitchFamily="34" charset="0"/>
              </a:rPr>
              <a:t>Storia &amp; evoluzione  nel </a:t>
            </a:r>
            <a:r>
              <a:rPr lang="it-IT" altLang="it-IT" sz="3600" dirty="0" err="1">
                <a:latin typeface="Copperplate Gothic Bold" pitchFamily="34" charset="0"/>
              </a:rPr>
              <a:t>retail</a:t>
            </a:r>
            <a:r>
              <a:rPr lang="it-IT" altLang="it-IT" sz="3600" dirty="0">
                <a:latin typeface="Copperplate Gothic Bold" pitchFamily="34" charset="0"/>
              </a:rPr>
              <a:t> </a:t>
            </a:r>
            <a:endParaRPr lang="it-IT" altLang="it-IT" sz="3600" i="1" dirty="0">
              <a:latin typeface="Copperplate Gothic Bold" pitchFamily="34" charset="0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811660" y="1784585"/>
            <a:ext cx="87137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it-IT" altLang="it-IT" sz="2400" dirty="0">
                <a:latin typeface="Copperplate Gothic Bold" pitchFamily="34" charset="0"/>
              </a:rPr>
              <a:t>nel 1852 Aristide </a:t>
            </a:r>
            <a:r>
              <a:rPr lang="it-IT" altLang="it-IT" sz="2400" dirty="0" err="1">
                <a:latin typeface="Copperplate Gothic Bold" pitchFamily="34" charset="0"/>
              </a:rPr>
              <a:t>Boucicaut</a:t>
            </a:r>
            <a:r>
              <a:rPr lang="it-IT" altLang="it-IT" sz="2400" dirty="0">
                <a:latin typeface="Copperplate Gothic Bold" pitchFamily="34" charset="0"/>
              </a:rPr>
              <a:t> proposte  «Le Bon </a:t>
            </a:r>
            <a:r>
              <a:rPr lang="it-IT" altLang="it-IT" sz="2400" dirty="0" err="1">
                <a:latin typeface="Copperplate Gothic Bold" pitchFamily="34" charset="0"/>
              </a:rPr>
              <a:t>Marchè</a:t>
            </a:r>
            <a:r>
              <a:rPr lang="it-IT" altLang="it-IT" sz="2400" dirty="0">
                <a:latin typeface="Copperplate Gothic Bold" pitchFamily="34" charset="0"/>
              </a:rPr>
              <a:t>», il primo </a:t>
            </a:r>
            <a:r>
              <a:rPr lang="it-IT" altLang="it-IT" sz="2400" dirty="0" err="1">
                <a:latin typeface="Copperplate Gothic Bold" pitchFamily="34" charset="0"/>
              </a:rPr>
              <a:t>department</a:t>
            </a:r>
            <a:r>
              <a:rPr lang="it-IT" altLang="it-IT" sz="2400" dirty="0">
                <a:latin typeface="Copperplate Gothic Bold" pitchFamily="34" charset="0"/>
              </a:rPr>
              <a:t> </a:t>
            </a:r>
            <a:r>
              <a:rPr lang="it-IT" altLang="it-IT" sz="2400" dirty="0" err="1">
                <a:latin typeface="Copperplate Gothic Bold" pitchFamily="34" charset="0"/>
              </a:rPr>
              <a:t>store</a:t>
            </a:r>
            <a:r>
              <a:rPr lang="it-IT" altLang="it-IT" sz="2400" dirty="0">
                <a:latin typeface="Copperplate Gothic Bold" pitchFamily="34" charset="0"/>
              </a:rPr>
              <a:t>, la prima innovazione del </a:t>
            </a:r>
            <a:r>
              <a:rPr lang="it-IT" altLang="it-IT" sz="2400" dirty="0" err="1">
                <a:latin typeface="Copperplate Gothic Bold" pitchFamily="34" charset="0"/>
              </a:rPr>
              <a:t>retail</a:t>
            </a:r>
            <a:r>
              <a:rPr lang="it-IT" altLang="it-IT" sz="2400" dirty="0">
                <a:latin typeface="Copperplate Gothic Bold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it-IT" altLang="it-IT" sz="2400" dirty="0">
                <a:latin typeface="Copperplate Gothic Bold" pitchFamily="34" charset="0"/>
              </a:rPr>
              <a:t>Questo fu il punto di partenza della GDO.</a:t>
            </a:r>
          </a:p>
          <a:p>
            <a:endParaRPr lang="it-IT" altLang="it-IT" sz="2400" dirty="0">
              <a:latin typeface="Copperplate Gothic Bold" pitchFamily="34" charset="0"/>
            </a:endParaRPr>
          </a:p>
        </p:txBody>
      </p:sp>
      <p:sp>
        <p:nvSpPr>
          <p:cNvPr id="23" name="Down Arrow 3"/>
          <p:cNvSpPr/>
          <p:nvPr/>
        </p:nvSpPr>
        <p:spPr>
          <a:xfrm>
            <a:off x="4412319" y="4161444"/>
            <a:ext cx="1512168" cy="1224136"/>
          </a:xfrm>
          <a:prstGeom prst="downArrow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824913" y="5519167"/>
            <a:ext cx="87137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it-IT" altLang="it-IT" sz="2600" dirty="0">
                <a:latin typeface="Copperplate Gothic Bold" pitchFamily="34" charset="0"/>
              </a:rPr>
              <a:t>Nuovo modello di distribuzione</a:t>
            </a:r>
            <a:endParaRPr lang="en-US" altLang="it-IT" sz="2600" dirty="0">
              <a:latin typeface="Copperplate Gothic Bold" pitchFamily="34" charset="0"/>
            </a:endParaRP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595760" y="734954"/>
            <a:ext cx="914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dirty="0">
                <a:latin typeface="Copperplate Gothic Bold" pitchFamily="34" charset="0"/>
              </a:rPr>
              <a:t>Il </a:t>
            </a:r>
            <a:r>
              <a:rPr lang="it-IT" altLang="it-IT" sz="3600" dirty="0" err="1">
                <a:latin typeface="Copperplate Gothic Bold" pitchFamily="34" charset="0"/>
              </a:rPr>
              <a:t>department</a:t>
            </a:r>
            <a:r>
              <a:rPr lang="it-IT" altLang="it-IT" sz="3600" dirty="0">
                <a:latin typeface="Copperplate Gothic Bold" pitchFamily="34" charset="0"/>
              </a:rPr>
              <a:t> </a:t>
            </a:r>
            <a:r>
              <a:rPr lang="it-IT" altLang="it-IT" sz="3600" dirty="0" err="1">
                <a:latin typeface="Copperplate Gothic Bold" pitchFamily="34" charset="0"/>
              </a:rPr>
              <a:t>store</a:t>
            </a:r>
            <a:endParaRPr lang="it-IT" altLang="it-IT" sz="3600" dirty="0">
              <a:latin typeface="Copperplate Gothic Bold" pitchFamily="34" charset="0"/>
            </a:endParaRPr>
          </a:p>
          <a:p>
            <a:endParaRPr lang="it-IT" altLang="it-IT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5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39776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>
                <a:latin typeface="Copperplate Gothic Bold" pitchFamily="34" charset="0"/>
              </a:rPr>
              <a:t>New business Models in Retail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739776" y="1733550"/>
            <a:ext cx="9142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it-IT" altLang="it-IT" sz="3200" b="1"/>
              <a:t>E-business</a:t>
            </a:r>
            <a:endParaRPr lang="en-US" altLang="it-IT" sz="3200" b="1"/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738188" y="2501900"/>
            <a:ext cx="88931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800"/>
            </a:lvl1pPr>
            <a:lvl2pPr marL="742950" indent="-285750">
              <a:defRPr>
                <a:latin typeface="Palatino Linotype" pitchFamily="18" charset="0"/>
              </a:defRPr>
            </a:lvl2pPr>
            <a:lvl3pPr marL="1143000" indent="-228600">
              <a:defRPr sz="1600">
                <a:latin typeface="Palatino Linotype" pitchFamily="18" charset="0"/>
              </a:defRPr>
            </a:lvl3pPr>
            <a:lvl4pPr marL="1600200" indent="-228600">
              <a:defRPr sz="1400">
                <a:latin typeface="Palatino Linotype" pitchFamily="18" charset="0"/>
              </a:defRPr>
            </a:lvl4pPr>
            <a:lvl5pPr marL="2057400" indent="-228600">
              <a:defRPr sz="1400"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latin typeface="Palatino Linotype" pitchFamily="18" charset="0"/>
              </a:defRPr>
            </a:lvl9pPr>
          </a:lstStyle>
          <a:p>
            <a:r>
              <a:rPr lang="it-IT" altLang="it-IT" dirty="0"/>
              <a:t>L’E-business nasce nel 1995 con Amazon e E-</a:t>
            </a:r>
            <a:r>
              <a:rPr lang="it-IT" altLang="it-IT" dirty="0" err="1"/>
              <a:t>bay</a:t>
            </a:r>
            <a:r>
              <a:rPr lang="it-IT" altLang="it-IT" dirty="0"/>
              <a:t>, ma inizialmente tale strategia non ha molto successo a causa di connessioni internet troppo lente.</a:t>
            </a:r>
          </a:p>
          <a:p>
            <a:r>
              <a:rPr lang="it-IT" altLang="it-IT" dirty="0"/>
              <a:t>Dal 1999 il nuovo business model comincia a prendere piede grazie alla diffusione dell’ADSL.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9800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39776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>
                <a:latin typeface="Copperplate Gothic Bold" pitchFamily="34" charset="0"/>
              </a:rPr>
              <a:t>New business Models in Retail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39776" y="1733550"/>
            <a:ext cx="9142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it-IT" altLang="it-IT" sz="3200" b="1"/>
              <a:t>E-business</a:t>
            </a:r>
            <a:endParaRPr lang="en-US" altLang="it-IT" sz="3200" b="1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57163" y="2358866"/>
            <a:ext cx="1069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800"/>
            </a:lvl1pPr>
            <a:lvl2pPr marL="742950" indent="-285750">
              <a:defRPr>
                <a:latin typeface="Palatino Linotype" pitchFamily="18" charset="0"/>
              </a:defRPr>
            </a:lvl2pPr>
            <a:lvl3pPr marL="1143000" indent="-228600">
              <a:defRPr sz="1600">
                <a:latin typeface="Palatino Linotype" pitchFamily="18" charset="0"/>
              </a:defRPr>
            </a:lvl3pPr>
            <a:lvl4pPr marL="1600200" indent="-228600">
              <a:defRPr sz="1400">
                <a:latin typeface="Palatino Linotype" pitchFamily="18" charset="0"/>
              </a:defRPr>
            </a:lvl4pPr>
            <a:lvl5pPr marL="2057400" indent="-228600">
              <a:defRPr sz="1400"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latin typeface="Palatino Linotype" pitchFamily="18" charset="0"/>
              </a:defRPr>
            </a:lvl9pPr>
          </a:lstStyle>
          <a:p>
            <a:r>
              <a:rPr lang="it-IT" altLang="it-IT" dirty="0"/>
              <a:t>Moltissime imprese guardano all’e-business come ad un’opportunità</a:t>
            </a:r>
            <a:endParaRPr lang="en-US" altLang="it-IT" dirty="0"/>
          </a:p>
        </p:txBody>
      </p:sp>
      <p:pic>
        <p:nvPicPr>
          <p:cNvPr id="9" name="Picture 2" descr="http://www.offerteshopping.net/wp-content/uploads/2011/11/Vente-priv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3686175"/>
            <a:ext cx="33972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s://encrypted-tbn1.gstatic.com/images?q=tbn:ANd9GcScAZWJIAdLudWpc5MdEtKWS12AuKGsI1hpi62TqqDJBYmNFBD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4630738"/>
            <a:ext cx="18002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s://encrypted-tbn3.gstatic.com/images?q=tbn:ANd9GcSgHM-ELQlerpwh4UQzTGDRg-0vao_0oirZiVKLOu8UdGg1esw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898900"/>
            <a:ext cx="23145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s://encrypted-tbn1.gstatic.com/images?q=tbn:ANd9GcQn_dK_jeeaugrlxH7OdHEq_1kPvDpbCVEekf3yrD2wyt399IspX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8387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http://appuntidimoda.zalando.it/wp-content/uploads/2012/04/zalando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5884863"/>
            <a:ext cx="3494088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http://www.atuttoturismo.it/wp-content/uploads/2011/11/Codice-sconto-Privali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662363"/>
            <a:ext cx="2257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38188" y="333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>
                <a:latin typeface="Copperplate Gothic Bold" pitchFamily="34" charset="0"/>
              </a:rPr>
              <a:t>New business Models in Retail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87425" y="1268413"/>
            <a:ext cx="864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it-IT" altLang="it-IT" sz="3200" b="1" dirty="0"/>
              <a:t>E-commerce e </a:t>
            </a:r>
            <a:r>
              <a:rPr lang="it-IT" altLang="it-IT" sz="3200" b="1" dirty="0" err="1"/>
              <a:t>retail</a:t>
            </a:r>
            <a:r>
              <a:rPr lang="it-IT" altLang="it-IT" sz="3200" b="1" dirty="0"/>
              <a:t> tradizionale</a:t>
            </a:r>
            <a:endParaRPr lang="en-US" altLang="it-IT" sz="3200" b="1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2060833"/>
            <a:ext cx="106933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it-IT" altLang="it-IT" sz="2800" dirty="0">
                <a:latin typeface="+mn-lt"/>
              </a:rPr>
              <a:t>Alcuni Brand associano le due strategie di vendita combinandole insieme.</a:t>
            </a:r>
            <a:endParaRPr lang="en-US" altLang="it-IT" sz="2800" dirty="0">
              <a:latin typeface="+mn-lt"/>
            </a:endParaRPr>
          </a:p>
        </p:txBody>
      </p:sp>
      <p:pic>
        <p:nvPicPr>
          <p:cNvPr id="9" name="Picture 2" descr="https://encrypted-tbn1.gstatic.com/images?q=tbn:ANd9GcQKQs9yi2tV8mMJWgvn4ZvN0h6zFe1Eut1q2IiGG3tzvmzphbvDEDHZRsX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462338"/>
            <a:ext cx="2362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s://encrypted-tbn3.gstatic.com/images?q=tbn:ANd9GcQVl1AgvLSjR_Dbc1EHRbszRCjP2hAu76q1fruZ-eRuv8WfeYK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130800"/>
            <a:ext cx="3257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cdn02.cdn.zerogrey.com/themes/Yamamay-stage2/images/custom/logo-yamama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4429125"/>
            <a:ext cx="362902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s://encrypted-tbn0.gstatic.com/images?q=tbn:ANd9GcSb6Z5M97GaT4dTVmtedUmctNEChbRyU1pKHUG5_9U58iK5u2brG-hyJd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5205413"/>
            <a:ext cx="3533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www.tiendeo.it/galeria/negocio/4082/med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3184525"/>
            <a:ext cx="21971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48C5F1-B7CA-4D84-94C8-A23E2DBE2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957549"/>
          </a:xfrm>
        </p:spPr>
        <p:txBody>
          <a:bodyPr>
            <a:normAutofit/>
          </a:bodyPr>
          <a:lstStyle/>
          <a:p>
            <a:r>
              <a:rPr lang="it-IT" altLang="it-IT" sz="3600" b="1" dirty="0">
                <a:solidFill>
                  <a:schemeClr val="tx1"/>
                </a:solidFill>
              </a:rPr>
              <a:t>E-commerce e </a:t>
            </a:r>
            <a:r>
              <a:rPr lang="it-IT" altLang="it-IT" sz="3600" b="1" dirty="0" err="1">
                <a:solidFill>
                  <a:schemeClr val="tx1"/>
                </a:solidFill>
              </a:rPr>
              <a:t>retail</a:t>
            </a:r>
            <a:r>
              <a:rPr lang="it-IT" altLang="it-IT" sz="3600" b="1" dirty="0">
                <a:solidFill>
                  <a:schemeClr val="tx1"/>
                </a:solidFill>
              </a:rPr>
              <a:t> tradizionale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746A8A-BAE8-4680-BE50-F0D5FDE15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4295"/>
            <a:ext cx="10693400" cy="499008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sz="2500" dirty="0"/>
              <a:t>https://www.amazon.co.uk/beer-wine-spirits/b?ie=UTF8&amp;node=358583031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sz="2500" dirty="0"/>
              <a:t>https://www.worldwidebev.com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sz="2500" dirty="0"/>
              <a:t>https://www.vinitalyclub.com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sz="2500" dirty="0"/>
              <a:t>https://vino.it/</a:t>
            </a:r>
          </a:p>
        </p:txBody>
      </p:sp>
    </p:spTree>
    <p:extLst>
      <p:ext uri="{BB962C8B-B14F-4D97-AF65-F5344CB8AC3E}">
        <p14:creationId xmlns:p14="http://schemas.microsoft.com/office/powerpoint/2010/main" val="243008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/>
          <p:nvPr/>
        </p:nvSpPr>
        <p:spPr>
          <a:xfrm>
            <a:off x="992188" y="1817365"/>
            <a:ext cx="8713787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Copperplate Gothic Bold" panose="020E0705020206020404" pitchFamily="34" charset="0"/>
              </a:rPr>
              <a:t>Innovazioni nel department store: 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Copperplate Gothic Bold" panose="020E0705020206020404" pitchFamily="34" charset="0"/>
              </a:rPr>
              <a:t>Vendita di prodotti merceologici differenti (abbigliamento, casalinghi…);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Copperplate Gothic Bold" panose="020E0705020206020404" pitchFamily="34" charset="0"/>
              </a:rPr>
              <a:t>I prodotti vengono posti vicino al consumatore;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Copperplate Gothic Bold" panose="020E0705020206020404" pitchFamily="34" charset="0"/>
              </a:rPr>
              <a:t>Nascita della vendita semi-assistita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Copperplate Gothic Bold" panose="020E0705020206020404" pitchFamily="34" charset="0"/>
            </a:endParaRPr>
          </a:p>
        </p:txBody>
      </p:sp>
      <p:sp>
        <p:nvSpPr>
          <p:cNvPr id="13" name="Right Arrow 5"/>
          <p:cNvSpPr/>
          <p:nvPr/>
        </p:nvSpPr>
        <p:spPr>
          <a:xfrm rot="5400000">
            <a:off x="4644188" y="5568557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1998859" y="6228903"/>
            <a:ext cx="63357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2400" dirty="0">
                <a:latin typeface="Copperplate Gothic Bold" pitchFamily="34" charset="0"/>
              </a:rPr>
              <a:t>Sviluppo della vendita self service</a:t>
            </a:r>
          </a:p>
          <a:p>
            <a:endParaRPr lang="it-IT" altLang="it-IT" sz="1800" dirty="0">
              <a:latin typeface="Arial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74700" y="18023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dirty="0">
                <a:latin typeface="Copperplate Gothic Bold" pitchFamily="34" charset="0"/>
              </a:rPr>
              <a:t>Storia &amp; evoluzione  nel </a:t>
            </a:r>
            <a:r>
              <a:rPr lang="it-IT" altLang="it-IT" sz="3600" dirty="0" err="1">
                <a:latin typeface="Copperplate Gothic Bold" pitchFamily="34" charset="0"/>
              </a:rPr>
              <a:t>retail</a:t>
            </a:r>
            <a:r>
              <a:rPr lang="it-IT" altLang="it-IT" sz="3600" dirty="0">
                <a:latin typeface="Copperplate Gothic Bold" pitchFamily="34" charset="0"/>
              </a:rPr>
              <a:t> </a:t>
            </a:r>
            <a:endParaRPr lang="it-IT" altLang="it-IT" sz="3600" i="1" dirty="0">
              <a:latin typeface="Copperplate Gothic Bold" pitchFamily="34" charset="0"/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776288" y="826344"/>
            <a:ext cx="914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dirty="0">
                <a:latin typeface="Copperplate Gothic Bold" pitchFamily="34" charset="0"/>
              </a:rPr>
              <a:t>Il </a:t>
            </a:r>
            <a:r>
              <a:rPr lang="it-IT" altLang="it-IT" sz="3600" dirty="0" err="1">
                <a:latin typeface="Copperplate Gothic Bold" pitchFamily="34" charset="0"/>
              </a:rPr>
              <a:t>department</a:t>
            </a:r>
            <a:r>
              <a:rPr lang="it-IT" altLang="it-IT" sz="3600" dirty="0">
                <a:latin typeface="Copperplate Gothic Bold" pitchFamily="34" charset="0"/>
              </a:rPr>
              <a:t> </a:t>
            </a:r>
            <a:r>
              <a:rPr lang="it-IT" altLang="it-IT" sz="3600" dirty="0" err="1">
                <a:latin typeface="Copperplate Gothic Bold" pitchFamily="34" charset="0"/>
              </a:rPr>
              <a:t>store</a:t>
            </a:r>
            <a:endParaRPr lang="it-IT" altLang="it-IT" sz="3600" dirty="0">
              <a:latin typeface="Copperplate Gothic Bold" pitchFamily="34" charset="0"/>
            </a:endParaRPr>
          </a:p>
          <a:p>
            <a:endParaRPr lang="it-IT" altLang="it-IT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5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74700" y="18023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dirty="0">
                <a:latin typeface="Copperplate Gothic Bold" pitchFamily="34" charset="0"/>
              </a:rPr>
              <a:t>Storia &amp; evoluzione  nel </a:t>
            </a:r>
            <a:r>
              <a:rPr lang="it-IT" altLang="it-IT" sz="3600" dirty="0" err="1">
                <a:latin typeface="Copperplate Gothic Bold" pitchFamily="34" charset="0"/>
              </a:rPr>
              <a:t>retail</a:t>
            </a:r>
            <a:r>
              <a:rPr lang="it-IT" altLang="it-IT" sz="3600" dirty="0">
                <a:latin typeface="Copperplate Gothic Bold" pitchFamily="34" charset="0"/>
              </a:rPr>
              <a:t> </a:t>
            </a:r>
            <a:endParaRPr lang="it-IT" altLang="it-IT" sz="3600" i="1" dirty="0">
              <a:latin typeface="Copperplate Gothic Bold" pitchFamily="34" charset="0"/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776288" y="826344"/>
            <a:ext cx="914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dirty="0">
                <a:latin typeface="Copperplate Gothic Bold" pitchFamily="34" charset="0"/>
              </a:rPr>
              <a:t>Il </a:t>
            </a:r>
            <a:r>
              <a:rPr lang="it-IT" altLang="it-IT" sz="3600" dirty="0" err="1">
                <a:latin typeface="Copperplate Gothic Bold" pitchFamily="34" charset="0"/>
              </a:rPr>
              <a:t>department</a:t>
            </a:r>
            <a:r>
              <a:rPr lang="it-IT" altLang="it-IT" sz="3600" dirty="0">
                <a:latin typeface="Copperplate Gothic Bold" pitchFamily="34" charset="0"/>
              </a:rPr>
              <a:t> </a:t>
            </a:r>
            <a:r>
              <a:rPr lang="it-IT" altLang="it-IT" sz="3600" dirty="0" err="1">
                <a:latin typeface="Copperplate Gothic Bold" pitchFamily="34" charset="0"/>
              </a:rPr>
              <a:t>store</a:t>
            </a:r>
            <a:endParaRPr lang="it-IT" altLang="it-IT" sz="3600" dirty="0">
              <a:latin typeface="Copperplate Gothic Bold" pitchFamily="34" charset="0"/>
            </a:endParaRPr>
          </a:p>
          <a:p>
            <a:endParaRPr lang="it-IT" altLang="it-IT" sz="1800" dirty="0">
              <a:latin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65361" y="2832050"/>
            <a:ext cx="87137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endParaRPr lang="it-IT" altLang="it-IT" sz="2400" dirty="0">
              <a:latin typeface="Copperplate Gothic Bol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altLang="it-IT" sz="2400" dirty="0">
                <a:latin typeface="Copperplate Gothic Bold" pitchFamily="34" charset="0"/>
              </a:rPr>
              <a:t>Espansione del  business model in tutte le grandi città.</a:t>
            </a:r>
          </a:p>
          <a:p>
            <a:pPr algn="just">
              <a:lnSpc>
                <a:spcPct val="150000"/>
              </a:lnSpc>
            </a:pPr>
            <a:r>
              <a:rPr lang="it-IT" altLang="it-IT" sz="2400" dirty="0">
                <a:latin typeface="Copperplate Gothic Bold" pitchFamily="34" charset="0"/>
              </a:rPr>
              <a:t>A Parigi nasce «gallerie </a:t>
            </a:r>
            <a:r>
              <a:rPr lang="it-IT" altLang="it-IT" sz="2400" dirty="0" err="1">
                <a:latin typeface="Copperplate Gothic Bold" pitchFamily="34" charset="0"/>
              </a:rPr>
              <a:t>lafayette</a:t>
            </a:r>
            <a:r>
              <a:rPr lang="it-IT" altLang="it-IT" sz="2400" dirty="0">
                <a:latin typeface="Copperplate Gothic Bold" pitchFamily="34" charset="0"/>
              </a:rPr>
              <a:t>», il primo esempio di </a:t>
            </a:r>
            <a:r>
              <a:rPr lang="it-IT" altLang="it-IT" sz="2400" dirty="0" err="1">
                <a:latin typeface="Copperplate Gothic Bold" pitchFamily="34" charset="0"/>
              </a:rPr>
              <a:t>department</a:t>
            </a:r>
            <a:r>
              <a:rPr lang="it-IT" altLang="it-IT" sz="2400" dirty="0">
                <a:latin typeface="Copperplate Gothic Bold" pitchFamily="34" charset="0"/>
              </a:rPr>
              <a:t> </a:t>
            </a:r>
            <a:r>
              <a:rPr lang="it-IT" altLang="it-IT" sz="2400" dirty="0" err="1">
                <a:latin typeface="Copperplate Gothic Bold" pitchFamily="34" charset="0"/>
              </a:rPr>
              <a:t>store</a:t>
            </a:r>
            <a:r>
              <a:rPr lang="it-IT" altLang="it-IT" sz="2400" dirty="0">
                <a:latin typeface="Copperplate Gothic Bold" pitchFamily="34" charset="0"/>
              </a:rPr>
              <a:t> come lo conosciamo noi oggi.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771723" y="1895425"/>
            <a:ext cx="2663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 u="sng" dirty="0">
                <a:latin typeface="Copperplate Gothic Bold" pitchFamily="34" charset="0"/>
              </a:rPr>
              <a:t>Europa</a:t>
            </a:r>
          </a:p>
          <a:p>
            <a:endParaRPr lang="it-IT" altLang="it-IT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74700" y="18023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dirty="0">
                <a:latin typeface="Copperplate Gothic Bold" pitchFamily="34" charset="0"/>
              </a:rPr>
              <a:t>Storia &amp; evoluzione  nel </a:t>
            </a:r>
            <a:r>
              <a:rPr lang="it-IT" altLang="it-IT" sz="3600" dirty="0" err="1">
                <a:latin typeface="Copperplate Gothic Bold" pitchFamily="34" charset="0"/>
              </a:rPr>
              <a:t>retail</a:t>
            </a:r>
            <a:r>
              <a:rPr lang="it-IT" altLang="it-IT" sz="3600" dirty="0">
                <a:latin typeface="Copperplate Gothic Bold" pitchFamily="34" charset="0"/>
              </a:rPr>
              <a:t> </a:t>
            </a:r>
            <a:endParaRPr lang="it-IT" altLang="it-IT" sz="3600" i="1" dirty="0">
              <a:latin typeface="Copperplate Gothic Bold" pitchFamily="34" charset="0"/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776288" y="826344"/>
            <a:ext cx="914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dirty="0">
                <a:latin typeface="Copperplate Gothic Bold" pitchFamily="34" charset="0"/>
              </a:rPr>
              <a:t>Il </a:t>
            </a:r>
            <a:r>
              <a:rPr lang="it-IT" altLang="it-IT" sz="3600" dirty="0" err="1">
                <a:latin typeface="Copperplate Gothic Bold" pitchFamily="34" charset="0"/>
              </a:rPr>
              <a:t>department</a:t>
            </a:r>
            <a:r>
              <a:rPr lang="it-IT" altLang="it-IT" sz="3600" dirty="0">
                <a:latin typeface="Copperplate Gothic Bold" pitchFamily="34" charset="0"/>
              </a:rPr>
              <a:t> </a:t>
            </a:r>
            <a:r>
              <a:rPr lang="it-IT" altLang="it-IT" sz="3600" dirty="0" err="1">
                <a:latin typeface="Copperplate Gothic Bold" pitchFamily="34" charset="0"/>
              </a:rPr>
              <a:t>store</a:t>
            </a:r>
            <a:endParaRPr lang="it-IT" altLang="it-IT" sz="3600" dirty="0">
              <a:latin typeface="Copperplate Gothic Bold" pitchFamily="34" charset="0"/>
            </a:endParaRPr>
          </a:p>
          <a:p>
            <a:endParaRPr lang="it-IT" altLang="it-IT" sz="1800" dirty="0">
              <a:latin typeface="Arial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37368" y="2854077"/>
            <a:ext cx="87137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it-IT" altLang="it-IT" sz="2400" dirty="0">
                <a:latin typeface="Copperplate Gothic Bold" pitchFamily="34" charset="0"/>
              </a:rPr>
              <a:t>Il business model non ha visto la crescita fino agli anni ’90 a causa di una normativa molto restrittiva.</a:t>
            </a:r>
          </a:p>
          <a:p>
            <a:pPr algn="just">
              <a:lnSpc>
                <a:spcPct val="150000"/>
              </a:lnSpc>
            </a:pPr>
            <a:r>
              <a:rPr lang="it-IT" altLang="it-IT" sz="2400" dirty="0">
                <a:latin typeface="Copperplate Gothic Bold" pitchFamily="34" charset="0"/>
              </a:rPr>
              <a:t>I centri commerciali hanno potuto espandersi grazie alla Legge Bersani. </a:t>
            </a:r>
          </a:p>
          <a:p>
            <a:pPr algn="just">
              <a:lnSpc>
                <a:spcPct val="150000"/>
              </a:lnSpc>
            </a:pPr>
            <a:endParaRPr lang="it-IT" altLang="it-IT" sz="2400" dirty="0">
              <a:latin typeface="Copperplate Gothic Bold" pitchFamily="34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904056" y="2061914"/>
            <a:ext cx="2736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 u="sng" dirty="0">
                <a:latin typeface="Copperplate Gothic Bold" pitchFamily="34" charset="0"/>
              </a:rPr>
              <a:t>Italia</a:t>
            </a:r>
          </a:p>
          <a:p>
            <a:endParaRPr lang="it-IT" altLang="it-IT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74700" y="18023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dirty="0">
                <a:latin typeface="Copperplate Gothic Bold" pitchFamily="34" charset="0"/>
              </a:rPr>
              <a:t>Storia &amp; evoluzione  nel </a:t>
            </a:r>
            <a:r>
              <a:rPr lang="it-IT" altLang="it-IT" sz="3600" dirty="0" err="1">
                <a:latin typeface="Copperplate Gothic Bold" pitchFamily="34" charset="0"/>
              </a:rPr>
              <a:t>retail</a:t>
            </a:r>
            <a:r>
              <a:rPr lang="it-IT" altLang="it-IT" sz="3600" dirty="0">
                <a:latin typeface="Copperplate Gothic Bold" pitchFamily="34" charset="0"/>
              </a:rPr>
              <a:t> </a:t>
            </a:r>
            <a:endParaRPr lang="it-IT" altLang="it-IT" sz="3600" i="1" dirty="0">
              <a:latin typeface="Copperplate Gothic Bold" pitchFamily="34" charset="0"/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776288" y="826344"/>
            <a:ext cx="914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dirty="0">
                <a:latin typeface="Copperplate Gothic Bold" pitchFamily="34" charset="0"/>
              </a:rPr>
              <a:t>Il </a:t>
            </a:r>
            <a:r>
              <a:rPr lang="it-IT" altLang="it-IT" sz="3600" dirty="0" err="1">
                <a:latin typeface="Copperplate Gothic Bold" pitchFamily="34" charset="0"/>
              </a:rPr>
              <a:t>department</a:t>
            </a:r>
            <a:r>
              <a:rPr lang="it-IT" altLang="it-IT" sz="3600" dirty="0">
                <a:latin typeface="Copperplate Gothic Bold" pitchFamily="34" charset="0"/>
              </a:rPr>
              <a:t> </a:t>
            </a:r>
            <a:r>
              <a:rPr lang="it-IT" altLang="it-IT" sz="3600" dirty="0" err="1">
                <a:latin typeface="Copperplate Gothic Bold" pitchFamily="34" charset="0"/>
              </a:rPr>
              <a:t>store</a:t>
            </a:r>
            <a:endParaRPr lang="it-IT" altLang="it-IT" sz="3600" dirty="0">
              <a:latin typeface="Copperplate Gothic Bold" pitchFamily="34" charset="0"/>
            </a:endParaRPr>
          </a:p>
          <a:p>
            <a:endParaRPr lang="it-IT" altLang="it-IT" sz="1800" dirty="0">
              <a:latin typeface="Arial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37369" y="2020515"/>
            <a:ext cx="871378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Copperplate Gothic Bold" panose="020E0705020206020404" pitchFamily="34" charset="0"/>
              </a:rPr>
              <a:t>Italia – Legge Bersani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Copperplate Gothic Bold" panose="020E0705020206020404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Copperplate Gothic Bold" panose="020E0705020206020404" pitchFamily="34" charset="0"/>
              </a:rPr>
              <a:t>Deregolamentazione orari di apertura(7-22)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Copperplate Gothic Bold" panose="020E0705020206020404" pitchFamily="34" charset="0"/>
              </a:rPr>
              <a:t>Deregolamentazione del «</a:t>
            </a:r>
            <a:r>
              <a:rPr lang="it-IT" sz="2400" dirty="0" err="1">
                <a:latin typeface="Copperplate Gothic Bold" panose="020E0705020206020404" pitchFamily="34" charset="0"/>
              </a:rPr>
              <a:t>rec</a:t>
            </a:r>
            <a:r>
              <a:rPr lang="it-IT" sz="2400" dirty="0">
                <a:latin typeface="Copperplate Gothic Bold" panose="020E0705020206020404" pitchFamily="34" charset="0"/>
              </a:rPr>
              <a:t>» 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Copperplate Gothic Bold" panose="020E0705020206020404" pitchFamily="34" charset="0"/>
              </a:rPr>
              <a:t>Deregolamentazione delle aree commerciali</a:t>
            </a:r>
          </a:p>
        </p:txBody>
      </p:sp>
    </p:spTree>
    <p:extLst>
      <p:ext uri="{BB962C8B-B14F-4D97-AF65-F5344CB8AC3E}">
        <p14:creationId xmlns:p14="http://schemas.microsoft.com/office/powerpoint/2010/main" val="17446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74700" y="18023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dirty="0">
                <a:latin typeface="Copperplate Gothic Bold" pitchFamily="34" charset="0"/>
              </a:rPr>
              <a:t>Storia &amp; evoluzione  nel </a:t>
            </a:r>
            <a:r>
              <a:rPr lang="it-IT" altLang="it-IT" sz="3600" dirty="0" err="1">
                <a:latin typeface="Copperplate Gothic Bold" pitchFamily="34" charset="0"/>
              </a:rPr>
              <a:t>retail</a:t>
            </a:r>
            <a:r>
              <a:rPr lang="it-IT" altLang="it-IT" sz="3600" dirty="0">
                <a:latin typeface="Copperplate Gothic Bold" pitchFamily="34" charset="0"/>
              </a:rPr>
              <a:t> </a:t>
            </a:r>
            <a:endParaRPr lang="it-IT" altLang="it-IT" sz="3600" i="1" dirty="0">
              <a:latin typeface="Copperplate Gothic Bold" pitchFamily="34" charset="0"/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776288" y="826344"/>
            <a:ext cx="914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dirty="0">
                <a:latin typeface="Copperplate Gothic Bold" pitchFamily="34" charset="0"/>
              </a:rPr>
              <a:t>Il </a:t>
            </a:r>
            <a:r>
              <a:rPr lang="it-IT" altLang="it-IT" sz="3600" dirty="0" err="1">
                <a:latin typeface="Copperplate Gothic Bold" pitchFamily="34" charset="0"/>
              </a:rPr>
              <a:t>department</a:t>
            </a:r>
            <a:r>
              <a:rPr lang="it-IT" altLang="it-IT" sz="3600" dirty="0">
                <a:latin typeface="Copperplate Gothic Bold" pitchFamily="34" charset="0"/>
              </a:rPr>
              <a:t> </a:t>
            </a:r>
            <a:r>
              <a:rPr lang="it-IT" altLang="it-IT" sz="3600" dirty="0" err="1">
                <a:latin typeface="Copperplate Gothic Bold" pitchFamily="34" charset="0"/>
              </a:rPr>
              <a:t>store</a:t>
            </a:r>
            <a:endParaRPr lang="it-IT" altLang="it-IT" sz="3600" dirty="0">
              <a:latin typeface="Copperplate Gothic Bold" pitchFamily="34" charset="0"/>
            </a:endParaRPr>
          </a:p>
          <a:p>
            <a:endParaRPr lang="it-IT" altLang="it-IT" sz="1800" dirty="0">
              <a:latin typeface="Arial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09377" y="2718568"/>
            <a:ext cx="87137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endParaRPr lang="it-IT" altLang="it-IT" sz="2400" dirty="0">
              <a:latin typeface="Copperplate Gothic Bol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altLang="it-IT" sz="2400" dirty="0">
                <a:latin typeface="Copperplate Gothic Bold" pitchFamily="34" charset="0"/>
              </a:rPr>
              <a:t>Negli anni ‘70 «gallerie </a:t>
            </a:r>
            <a:r>
              <a:rPr lang="it-IT" altLang="it-IT" sz="2400" dirty="0" err="1">
                <a:latin typeface="Copperplate Gothic Bold" pitchFamily="34" charset="0"/>
              </a:rPr>
              <a:t>lafayette</a:t>
            </a:r>
            <a:r>
              <a:rPr lang="it-IT" altLang="it-IT" sz="2400" dirty="0">
                <a:latin typeface="Copperplate Gothic Bold" pitchFamily="34" charset="0"/>
              </a:rPr>
              <a:t>» crearono degli spazi commerciali al proprio interno, migliorando il business model del </a:t>
            </a:r>
            <a:r>
              <a:rPr lang="it-IT" altLang="it-IT" sz="2400" dirty="0" err="1">
                <a:latin typeface="Copperplate Gothic Bold" pitchFamily="34" charset="0"/>
              </a:rPr>
              <a:t>department</a:t>
            </a:r>
            <a:r>
              <a:rPr lang="it-IT" altLang="it-IT" sz="2400" dirty="0">
                <a:latin typeface="Copperplate Gothic Bold" pitchFamily="34" charset="0"/>
              </a:rPr>
              <a:t> </a:t>
            </a:r>
            <a:r>
              <a:rPr lang="it-IT" altLang="it-IT" sz="2400" dirty="0" err="1">
                <a:latin typeface="Copperplate Gothic Bold" pitchFamily="34" charset="0"/>
              </a:rPr>
              <a:t>store</a:t>
            </a:r>
            <a:r>
              <a:rPr lang="it-IT" altLang="it-IT" sz="2400" dirty="0">
                <a:latin typeface="Copperplate Gothic Bold" pitchFamily="34" charset="0"/>
              </a:rPr>
              <a:t> attraverso i «corner-shop» ed i «shop-in-shop».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809377" y="1926406"/>
            <a:ext cx="245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i="1" u="sng" dirty="0">
                <a:latin typeface="Copperplate Gothic Bold" pitchFamily="34" charset="0"/>
              </a:rPr>
              <a:t>Europa</a:t>
            </a:r>
          </a:p>
          <a:p>
            <a:endParaRPr lang="it-IT" altLang="it-IT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/>
          <p:nvPr/>
        </p:nvSpPr>
        <p:spPr>
          <a:xfrm>
            <a:off x="737369" y="2781300"/>
            <a:ext cx="8713787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Copperplate Gothic Bold" panose="020E0705020206020404" pitchFamily="34" charset="0"/>
              </a:rPr>
              <a:t>Per </a:t>
            </a:r>
            <a:r>
              <a:rPr lang="en-US" sz="2400" dirty="0" err="1">
                <a:latin typeface="Copperplate Gothic Bold" panose="020E0705020206020404" pitchFamily="34" charset="0"/>
              </a:rPr>
              <a:t>migliorare</a:t>
            </a:r>
            <a:r>
              <a:rPr lang="en-US" sz="2400" dirty="0">
                <a:latin typeface="Copperplate Gothic Bold" panose="020E0705020206020404" pitchFamily="34" charset="0"/>
              </a:rPr>
              <a:t> </a:t>
            </a:r>
            <a:r>
              <a:rPr lang="en-US" sz="2400" dirty="0" err="1">
                <a:latin typeface="Copperplate Gothic Bold" panose="020E0705020206020404" pitchFamily="34" charset="0"/>
              </a:rPr>
              <a:t>l’interazione</a:t>
            </a:r>
            <a:r>
              <a:rPr lang="en-US" sz="2400" dirty="0">
                <a:latin typeface="Copperplate Gothic Bold" panose="020E0705020206020404" pitchFamily="34" charset="0"/>
              </a:rPr>
              <a:t> con I </a:t>
            </a:r>
            <a:r>
              <a:rPr lang="en-US" sz="2400" dirty="0" err="1">
                <a:latin typeface="Copperplate Gothic Bold" panose="020E0705020206020404" pitchFamily="34" charset="0"/>
              </a:rPr>
              <a:t>clienti</a:t>
            </a:r>
            <a:endParaRPr lang="en-US" sz="2400" dirty="0">
              <a:latin typeface="Copperplate Gothic Bold" panose="020E0705020206020404" pitchFamily="34" charset="0"/>
            </a:endParaRP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dirty="0">
              <a:latin typeface="Copperplate Gothic Bold" panose="020E0705020206020404" pitchFamily="34" charset="0"/>
            </a:endParaRP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Copperplate Gothic Bold" panose="020E0705020206020404" pitchFamily="34" charset="0"/>
              </a:rPr>
              <a:t>Per fidelizzare i </a:t>
            </a:r>
            <a:r>
              <a:rPr lang="en-US" sz="2400" dirty="0" err="1">
                <a:latin typeface="Copperplate Gothic Bold" panose="020E0705020206020404" pitchFamily="34" charset="0"/>
              </a:rPr>
              <a:t>consumatori</a:t>
            </a:r>
            <a:endParaRPr lang="en-US" sz="2400" dirty="0">
              <a:latin typeface="Copperplate Gothic Bold" panose="020E0705020206020404" pitchFamily="34" charset="0"/>
            </a:endParaRP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2400" dirty="0">
              <a:latin typeface="Copperplate Gothic Bold" panose="020E0705020206020404" pitchFamily="34" charset="0"/>
            </a:endParaRP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Copperplate Gothic Bold" panose="020E0705020206020404" pitchFamily="34" charset="0"/>
              </a:rPr>
              <a:t>Per una maggiore e migliore presenza sul mercato 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2400" dirty="0">
              <a:latin typeface="Copperplate Gothic Bold" panose="020E0705020206020404" pitchFamily="34" charset="0"/>
            </a:endParaRP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Copperplate Gothic Bold" panose="020E0705020206020404" pitchFamily="34" charset="0"/>
              </a:rPr>
              <a:t>Maggiore visibilità del Brand</a:t>
            </a:r>
            <a:endParaRPr lang="en-US" sz="2400" dirty="0">
              <a:latin typeface="Copperplate Gothic Bold" panose="020E07050202060204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Copperplate Gothic Bold" panose="020E0705020206020404" pitchFamily="34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0" y="1648236"/>
            <a:ext cx="10693399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it-IT" altLang="it-IT" sz="3200" dirty="0">
                <a:latin typeface="Copperplate Gothic Bold" pitchFamily="34" charset="0"/>
              </a:rPr>
              <a:t>Perché le imprese decisero di approcciare a 	questo nuovo business model?</a:t>
            </a:r>
          </a:p>
          <a:p>
            <a:pPr algn="ctr"/>
            <a:endParaRPr lang="it-IT" altLang="it-IT" sz="1800" dirty="0">
              <a:latin typeface="Arial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774700" y="18023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dirty="0">
                <a:latin typeface="Copperplate Gothic Bold" pitchFamily="34" charset="0"/>
              </a:rPr>
              <a:t>Storia &amp; evoluzione  nel </a:t>
            </a:r>
            <a:r>
              <a:rPr lang="it-IT" altLang="it-IT" sz="3600" dirty="0" err="1">
                <a:latin typeface="Copperplate Gothic Bold" pitchFamily="34" charset="0"/>
              </a:rPr>
              <a:t>retail</a:t>
            </a:r>
            <a:r>
              <a:rPr lang="it-IT" altLang="it-IT" sz="3600" dirty="0">
                <a:latin typeface="Copperplate Gothic Bold" pitchFamily="34" charset="0"/>
              </a:rPr>
              <a:t> </a:t>
            </a:r>
            <a:endParaRPr lang="it-IT" altLang="it-IT" sz="3600" i="1" dirty="0">
              <a:latin typeface="Copperplate Gothic Bold" pitchFamily="34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776288" y="826344"/>
            <a:ext cx="914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it-IT" altLang="it-IT" sz="3600" dirty="0">
                <a:latin typeface="Copperplate Gothic Bold" pitchFamily="34" charset="0"/>
              </a:rPr>
              <a:t>Il </a:t>
            </a:r>
            <a:r>
              <a:rPr lang="it-IT" altLang="it-IT" sz="3600" dirty="0" err="1">
                <a:latin typeface="Copperplate Gothic Bold" pitchFamily="34" charset="0"/>
              </a:rPr>
              <a:t>department</a:t>
            </a:r>
            <a:r>
              <a:rPr lang="it-IT" altLang="it-IT" sz="3600" dirty="0">
                <a:latin typeface="Copperplate Gothic Bold" pitchFamily="34" charset="0"/>
              </a:rPr>
              <a:t> </a:t>
            </a:r>
            <a:r>
              <a:rPr lang="it-IT" altLang="it-IT" sz="3600" dirty="0" err="1">
                <a:latin typeface="Copperplate Gothic Bold" pitchFamily="34" charset="0"/>
              </a:rPr>
              <a:t>store</a:t>
            </a:r>
            <a:endParaRPr lang="it-IT" altLang="it-IT" sz="3600" dirty="0">
              <a:latin typeface="Copperplate Gothic Bold" pitchFamily="34" charset="0"/>
            </a:endParaRPr>
          </a:p>
          <a:p>
            <a:endParaRPr lang="it-IT" altLang="it-IT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5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GreenWave_BusDesignSlides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GreenWave_BusDesignSlides</Template>
  <TotalTime>838</TotalTime>
  <Words>1075</Words>
  <Application>Microsoft Office PowerPoint</Application>
  <PresentationFormat>Personalizzato</PresentationFormat>
  <Paragraphs>205</Paragraphs>
  <Slides>33</Slides>
  <Notes>31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Arial</vt:lpstr>
      <vt:lpstr>Calibri</vt:lpstr>
      <vt:lpstr>Copperplate Gothic Bold</vt:lpstr>
      <vt:lpstr>Palatino Linotype</vt:lpstr>
      <vt:lpstr>Wingdings</vt:lpstr>
      <vt:lpstr>GreenWave_BusDesignSlides</vt:lpstr>
      <vt:lpstr>   CANALI DI DISTRIBUZIONE INNOVATIVI: COME LE IMPRESE INNOVANO LA DISTRIBUZIONE COMMERCIALE AL DETTAGLIO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Pop-Up &amp;  Temporary stores nel settore Food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E-commerce e retail tradizionale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CANALI DI DISTRIBUZIONE INNOVATIVI: I CORNER-SHOP E GLI SHOP-IN-STORE   Laureanda: Kristina Rakic Relatore: Fiorenza Belussi</dc:title>
  <dc:creator>User</dc:creator>
  <cp:lastModifiedBy>Kry</cp:lastModifiedBy>
  <cp:revision>147</cp:revision>
  <dcterms:created xsi:type="dcterms:W3CDTF">2012-10-01T08:12:12Z</dcterms:created>
  <dcterms:modified xsi:type="dcterms:W3CDTF">2017-11-21T11:38:53Z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