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0" r:id="rId3"/>
    <p:sldId id="473" r:id="rId4"/>
    <p:sldId id="471" r:id="rId5"/>
    <p:sldId id="461" r:id="rId6"/>
    <p:sldId id="462" r:id="rId7"/>
    <p:sldId id="463" r:id="rId8"/>
    <p:sldId id="464" r:id="rId9"/>
    <p:sldId id="465" r:id="rId10"/>
    <p:sldId id="466" r:id="rId11"/>
    <p:sldId id="467" r:id="rId12"/>
    <p:sldId id="443" r:id="rId13"/>
    <p:sldId id="468" r:id="rId14"/>
    <p:sldId id="457" r:id="rId15"/>
    <p:sldId id="469" r:id="rId16"/>
    <p:sldId id="474" r:id="rId17"/>
    <p:sldId id="475" r:id="rId18"/>
  </p:sldIdLst>
  <p:sldSz cx="9144000" cy="6858000" type="screen4x3"/>
  <p:notesSz cx="7099300" cy="102346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4AC"/>
    <a:srgbClr val="3399FF"/>
    <a:srgbClr val="FF3300"/>
    <a:srgbClr val="FF6600"/>
    <a:srgbClr val="00863D"/>
    <a:srgbClr val="FF5050"/>
    <a:srgbClr val="FFFFFF"/>
    <a:srgbClr val="FF66CC"/>
    <a:srgbClr val="3A19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383" autoAdjust="0"/>
  </p:normalViewPr>
  <p:slideViewPr>
    <p:cSldViewPr>
      <p:cViewPr varScale="1">
        <p:scale>
          <a:sx n="116" d="100"/>
          <a:sy n="116" d="100"/>
        </p:scale>
        <p:origin x="144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6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7673AF6-955E-46F9-8BD4-4B016358AF31}" type="datetimeFigureOut">
              <a:rPr lang="it-IT"/>
              <a:pPr>
                <a:defRPr/>
              </a:pPr>
              <a:t>20/01/2018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E0591A4-0D1B-4EED-8B48-7E6F371DC0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74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 smtClean="0"/>
            </a:lvl1pPr>
          </a:lstStyle>
          <a:p>
            <a:pPr>
              <a:defRPr/>
            </a:pPr>
            <a:fld id="{9E0B6461-CC3F-4356-93D7-A0C1B19F72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518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/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9EA034-0D55-490A-8029-7710EBDA27A1}" type="slidenum">
              <a:rPr lang="it-IT" altLang="it-IT" sz="1300"/>
              <a:pPr>
                <a:spcBef>
                  <a:spcPct val="0"/>
                </a:spcBef>
              </a:pPr>
              <a:t>1</a:t>
            </a:fld>
            <a:endParaRPr lang="it-IT" altLang="it-IT" sz="1300"/>
          </a:p>
        </p:txBody>
      </p:sp>
    </p:spTree>
    <p:extLst>
      <p:ext uri="{BB962C8B-B14F-4D97-AF65-F5344CB8AC3E}">
        <p14:creationId xmlns:p14="http://schemas.microsoft.com/office/powerpoint/2010/main" val="27694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10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86376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11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635764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3C0BA2-8886-480B-AD5B-EA108C71B9D7}" type="slidenum">
              <a:rPr lang="it-IT" altLang="it-IT" sz="1300"/>
              <a:pPr>
                <a:spcBef>
                  <a:spcPct val="0"/>
                </a:spcBef>
              </a:pPr>
              <a:t>12</a:t>
            </a:fld>
            <a:endParaRPr lang="it-IT" altLang="it-IT" sz="13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894705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3C0BA2-8886-480B-AD5B-EA108C71B9D7}" type="slidenum">
              <a:rPr lang="it-IT" altLang="it-IT" sz="1300"/>
              <a:pPr>
                <a:spcBef>
                  <a:spcPct val="0"/>
                </a:spcBef>
              </a:pPr>
              <a:t>13</a:t>
            </a:fld>
            <a:endParaRPr lang="it-IT" altLang="it-IT" sz="13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331468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6516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175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3420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97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2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81913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3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087529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122800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5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216021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6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113233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7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110929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8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4084042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58F0A2-85DC-4357-95DC-B82A9BFC8FDB}" type="slidenum">
              <a:rPr lang="it-IT" altLang="it-IT" sz="1300"/>
              <a:pPr>
                <a:spcBef>
                  <a:spcPct val="0"/>
                </a:spcBef>
              </a:pPr>
              <a:t>9</a:t>
            </a:fld>
            <a:endParaRPr lang="it-IT" altLang="it-IT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365954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4B0C9-D5E4-4E62-B749-04D4AED23D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11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B23B5-880E-4C22-B8A4-78EA1307E4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71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BCD5F-951F-4439-827C-392704498A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53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BF2E8-31CB-4E35-919C-298F6DC818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83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DE1E-EE45-4BD2-BAE3-816E3F5B51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489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BEF9-E994-4D0C-9859-7B51529B4E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45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38E7D-0879-488F-A4EE-634C1A0D31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128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F0022-CAF6-4BD0-8A83-BD0E874FF8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8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DB5E-BE99-4DA2-AA2D-61A4B5B519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98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71DCA-E061-4333-A93D-517553263D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55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F60A0-5CF5-4F54-BE76-D529F272A9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53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0F285DDB-E7BE-4AA9-B1C7-72290B4E13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071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6165850"/>
            <a:ext cx="6400800" cy="576263"/>
          </a:xfrm>
        </p:spPr>
        <p:txBody>
          <a:bodyPr/>
          <a:lstStyle/>
          <a:p>
            <a:pPr eaLnBrk="1" hangingPunct="1"/>
            <a:r>
              <a:rPr lang="it-IT" altLang="it-IT" sz="2000" b="1" dirty="0">
                <a:solidFill>
                  <a:schemeClr val="bg1"/>
                </a:solidFill>
              </a:rPr>
              <a:t>Padova, </a:t>
            </a:r>
            <a:r>
              <a:rPr lang="it-IT" altLang="it-IT" sz="2000" b="1" dirty="0" err="1" smtClean="0">
                <a:solidFill>
                  <a:schemeClr val="bg1"/>
                </a:solidFill>
              </a:rPr>
              <a:t>June</a:t>
            </a:r>
            <a:r>
              <a:rPr lang="it-IT" altLang="it-IT" sz="2000" b="1" dirty="0" smtClean="0">
                <a:solidFill>
                  <a:schemeClr val="bg1"/>
                </a:solidFill>
              </a:rPr>
              <a:t> </a:t>
            </a:r>
            <a:r>
              <a:rPr lang="it-IT" altLang="it-IT" sz="2000" b="1" dirty="0">
                <a:solidFill>
                  <a:schemeClr val="bg1"/>
                </a:solidFill>
              </a:rPr>
              <a:t>2017</a:t>
            </a:r>
          </a:p>
          <a:p>
            <a:pPr eaLnBrk="1" hangingPunct="1"/>
            <a:endParaRPr lang="it-IT" altLang="it-IT" sz="2000" b="1" dirty="0">
              <a:solidFill>
                <a:schemeClr val="bg1"/>
              </a:solidFill>
            </a:endParaRPr>
          </a:p>
        </p:txBody>
      </p:sp>
      <p:pic>
        <p:nvPicPr>
          <p:cNvPr id="4099" name="Picture 4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58750"/>
            <a:ext cx="2519362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CasellaDiTesto 1"/>
          <p:cNvSpPr txBox="1">
            <a:spLocks noChangeArrowheads="1"/>
          </p:cNvSpPr>
          <p:nvPr/>
        </p:nvSpPr>
        <p:spPr bwMode="auto">
          <a:xfrm>
            <a:off x="3851275" y="219075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chemeClr val="bg1"/>
                </a:solidFill>
              </a:rPr>
              <a:t>Master MIBS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pic>
        <p:nvPicPr>
          <p:cNvPr id="4101" name="Immagin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" y="1889125"/>
            <a:ext cx="3365500" cy="324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CasellaDiTesto 6"/>
          <p:cNvSpPr txBox="1">
            <a:spLocks noChangeArrowheads="1"/>
          </p:cNvSpPr>
          <p:nvPr/>
        </p:nvSpPr>
        <p:spPr bwMode="auto">
          <a:xfrm>
            <a:off x="3598863" y="1773238"/>
            <a:ext cx="540067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000" dirty="0">
                <a:solidFill>
                  <a:schemeClr val="bg1"/>
                </a:solidFill>
              </a:rPr>
              <a:t>International Marketing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3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000" dirty="0">
                <a:solidFill>
                  <a:schemeClr val="bg1"/>
                </a:solidFill>
              </a:rPr>
              <a:t>The Lab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3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3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000" dirty="0">
                <a:solidFill>
                  <a:schemeClr val="bg1"/>
                </a:solidFill>
              </a:rPr>
              <a:t>Edition 2016-2017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30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3000" dirty="0">
                <a:solidFill>
                  <a:schemeClr val="bg1"/>
                </a:solidFill>
              </a:rPr>
              <a:t>Kristina </a:t>
            </a:r>
            <a:r>
              <a:rPr lang="it-IT" altLang="it-IT" sz="3000" dirty="0" err="1">
                <a:solidFill>
                  <a:schemeClr val="bg1"/>
                </a:solidFill>
              </a:rPr>
              <a:t>Rakic</a:t>
            </a:r>
            <a:endParaRPr lang="it-IT" altLang="it-IT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Promotion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84150" y="1988840"/>
            <a:ext cx="87083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 smtClean="0"/>
              <a:t>La </a:t>
            </a:r>
            <a:r>
              <a:rPr lang="en-US" b="0" dirty="0" err="1" smtClean="0"/>
              <a:t>promozione</a:t>
            </a:r>
            <a:r>
              <a:rPr lang="en-US" b="0" dirty="0" smtClean="0"/>
              <a:t> </a:t>
            </a:r>
            <a:r>
              <a:rPr lang="en-US" b="0" dirty="0" err="1" smtClean="0"/>
              <a:t>comprende</a:t>
            </a:r>
            <a:r>
              <a:rPr lang="en-US" b="0" dirty="0" smtClean="0"/>
              <a:t> </a:t>
            </a:r>
            <a:r>
              <a:rPr lang="en-US" b="0" dirty="0" err="1" smtClean="0"/>
              <a:t>vari</a:t>
            </a:r>
            <a:r>
              <a:rPr lang="en-US" b="0" dirty="0" smtClean="0"/>
              <a:t> </a:t>
            </a:r>
            <a:r>
              <a:rPr lang="en-US" b="0" dirty="0" err="1" smtClean="0"/>
              <a:t>elementi</a:t>
            </a:r>
            <a:r>
              <a:rPr lang="en-US" b="0" dirty="0" smtClean="0"/>
              <a:t>, come</a:t>
            </a:r>
            <a:r>
              <a:rPr lang="en-US" b="0" dirty="0" smtClean="0"/>
              <a:t>:</a:t>
            </a:r>
            <a:endParaRPr lang="en-US" b="0" dirty="0"/>
          </a:p>
          <a:p>
            <a:pPr marL="896938" indent="-285750">
              <a:buFont typeface="Wingdings" panose="05000000000000000000" pitchFamily="2" charset="2"/>
              <a:buChar char="Ø"/>
            </a:pPr>
            <a:r>
              <a:rPr lang="en-US" b="0" dirty="0" err="1" smtClean="0"/>
              <a:t>Organizzazione</a:t>
            </a:r>
            <a:r>
              <a:rPr lang="en-US" b="0" dirty="0" smtClean="0"/>
              <a:t> </a:t>
            </a:r>
            <a:r>
              <a:rPr lang="en-US" b="0" dirty="0" err="1" smtClean="0"/>
              <a:t>delle</a:t>
            </a:r>
            <a:r>
              <a:rPr lang="en-US" b="0" dirty="0" smtClean="0"/>
              <a:t> </a:t>
            </a:r>
            <a:r>
              <a:rPr lang="en-US" b="0" dirty="0" err="1" smtClean="0"/>
              <a:t>vendite</a:t>
            </a:r>
            <a:endParaRPr lang="en-US" b="0" dirty="0"/>
          </a:p>
          <a:p>
            <a:pPr marL="896938" indent="-285750">
              <a:buFont typeface="Wingdings" panose="05000000000000000000" pitchFamily="2" charset="2"/>
              <a:buChar char="Ø"/>
            </a:pPr>
            <a:r>
              <a:rPr lang="en-US" b="0" dirty="0"/>
              <a:t>Public Relations</a:t>
            </a:r>
          </a:p>
          <a:p>
            <a:pPr marL="896938" indent="-285750">
              <a:buFont typeface="Wingdings" panose="05000000000000000000" pitchFamily="2" charset="2"/>
              <a:buChar char="Ø"/>
            </a:pPr>
            <a:r>
              <a:rPr lang="en-US" b="0" dirty="0" err="1" smtClean="0"/>
              <a:t>Pubblicità</a:t>
            </a:r>
            <a:endParaRPr lang="en-US" b="0" dirty="0"/>
          </a:p>
          <a:p>
            <a:pPr marL="896938" indent="-285750">
              <a:buFont typeface="Wingdings" panose="05000000000000000000" pitchFamily="2" charset="2"/>
              <a:buChar char="Ø"/>
            </a:pPr>
            <a:r>
              <a:rPr lang="en-US" b="0" dirty="0" err="1" smtClean="0"/>
              <a:t>Promozione</a:t>
            </a:r>
            <a:r>
              <a:rPr lang="en-US" b="0" dirty="0" smtClean="0"/>
              <a:t> </a:t>
            </a:r>
            <a:r>
              <a:rPr lang="en-US" b="0" dirty="0" err="1" smtClean="0"/>
              <a:t>delle</a:t>
            </a:r>
            <a:r>
              <a:rPr lang="en-US" b="0" dirty="0" smtClean="0"/>
              <a:t> </a:t>
            </a:r>
            <a:r>
              <a:rPr lang="en-US" b="0" dirty="0" err="1" smtClean="0"/>
              <a:t>vendite</a:t>
            </a:r>
            <a:endParaRPr lang="en-US" b="0" dirty="0" smtClean="0"/>
          </a:p>
          <a:p>
            <a:pPr marL="896938" indent="-285750">
              <a:buFont typeface="Wingdings" panose="05000000000000000000" pitchFamily="2" charset="2"/>
              <a:buChar char="Ø"/>
            </a:pPr>
            <a:endParaRPr lang="it-IT" b="0" dirty="0" smtClean="0"/>
          </a:p>
          <a:p>
            <a:r>
              <a:rPr lang="it-IT" b="0" dirty="0" smtClean="0"/>
              <a:t>Le domande importanti che devi porti: </a:t>
            </a:r>
            <a:endParaRPr lang="it-IT" b="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Come </a:t>
            </a:r>
            <a:r>
              <a:rPr lang="it-IT" b="0" dirty="0"/>
              <a:t>puoi </a:t>
            </a:r>
            <a:r>
              <a:rPr lang="it-IT" dirty="0"/>
              <a:t>inviare messaggi </a:t>
            </a:r>
            <a:r>
              <a:rPr lang="it-IT" b="0" dirty="0"/>
              <a:t>di marketing ai tuoi potenziali </a:t>
            </a:r>
            <a:r>
              <a:rPr lang="it-IT" b="0" dirty="0" smtClean="0"/>
              <a:t>acquirenti?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Qual </a:t>
            </a:r>
            <a:r>
              <a:rPr lang="it-IT" b="0" dirty="0"/>
              <a:t>è il </a:t>
            </a:r>
            <a:r>
              <a:rPr lang="it-IT" dirty="0"/>
              <a:t>momento migliore </a:t>
            </a:r>
            <a:r>
              <a:rPr lang="it-IT" b="0" dirty="0"/>
              <a:t>per promuovere il tuo </a:t>
            </a:r>
            <a:r>
              <a:rPr lang="it-IT" b="0" dirty="0" smtClean="0"/>
              <a:t>prodotto?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Raggiungerai </a:t>
            </a:r>
            <a:r>
              <a:rPr lang="it-IT" b="0" dirty="0"/>
              <a:t>il tuo potenziale pubblico e i tuoi acquirenti attraverso </a:t>
            </a:r>
            <a:r>
              <a:rPr lang="it-IT" dirty="0" smtClean="0"/>
              <a:t>quale forma di pubblicità</a:t>
            </a:r>
            <a:r>
              <a:rPr lang="it-IT" b="0" dirty="0" smtClean="0"/>
              <a:t> (TV, giornali, riviste, online…)?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È </a:t>
            </a:r>
            <a:r>
              <a:rPr lang="it-IT" b="0" dirty="0"/>
              <a:t>meglio usare i </a:t>
            </a:r>
            <a:r>
              <a:rPr lang="it-IT" dirty="0"/>
              <a:t>social media </a:t>
            </a:r>
            <a:r>
              <a:rPr lang="it-IT" b="0" dirty="0"/>
              <a:t>per promuovere il </a:t>
            </a:r>
            <a:r>
              <a:rPr lang="it-IT" b="0" dirty="0" smtClean="0"/>
              <a:t>prodotto?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Qual </a:t>
            </a:r>
            <a:r>
              <a:rPr lang="it-IT" dirty="0"/>
              <a:t>è la strategia di promozione dei tuoi concorrenti</a:t>
            </a:r>
            <a:r>
              <a:rPr lang="it-IT" b="0" dirty="0"/>
              <a:t>?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2376004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82116" y="2967360"/>
            <a:ext cx="8708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/>
              <a:t>Il </a:t>
            </a:r>
            <a:r>
              <a:rPr lang="it-IT" b="0" dirty="0" smtClean="0"/>
              <a:t>marketing-mix </a:t>
            </a:r>
            <a:r>
              <a:rPr lang="it-IT" b="0" dirty="0"/>
              <a:t>utilizzato per l'industria dei servizi ha bisogno di un'esplosione dei 4P. </a:t>
            </a:r>
            <a:r>
              <a:rPr lang="it-IT" b="0" dirty="0" smtClean="0"/>
              <a:t>Infatti, </a:t>
            </a:r>
            <a:r>
              <a:rPr lang="it-IT" b="0" dirty="0"/>
              <a:t>nel settore dei servizi il modello ha bisogno di </a:t>
            </a:r>
            <a:r>
              <a:rPr lang="it-IT" dirty="0"/>
              <a:t>7P</a:t>
            </a:r>
            <a:r>
              <a:rPr lang="it-IT" b="0" dirty="0"/>
              <a:t>: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3546242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340"/>
            <a:ext cx="7013996" cy="70139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84150" y="1484784"/>
            <a:ext cx="87083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en-US" dirty="0"/>
              <a:t>The extended 7 P’s</a:t>
            </a:r>
            <a:r>
              <a:rPr lang="en-US" dirty="0" smtClean="0"/>
              <a:t>:</a:t>
            </a:r>
          </a:p>
          <a:p>
            <a:pPr fontAlgn="b"/>
            <a:endParaRPr lang="en-US" b="0" dirty="0"/>
          </a:p>
          <a:p>
            <a:pPr fontAlgn="b"/>
            <a:r>
              <a:rPr lang="it-IT" dirty="0"/>
              <a:t>Persone</a:t>
            </a:r>
            <a:r>
              <a:rPr lang="it-IT" b="0" dirty="0"/>
              <a:t>: </a:t>
            </a:r>
            <a:r>
              <a:rPr lang="it-IT" b="0" dirty="0" smtClean="0"/>
              <a:t>Avere </a:t>
            </a:r>
            <a:r>
              <a:rPr lang="it-IT" b="0" dirty="0"/>
              <a:t>le persone giuste è essenziale perché fanno parte della tua offerta commerciale come i </a:t>
            </a:r>
            <a:r>
              <a:rPr lang="it-IT" b="0" dirty="0" smtClean="0"/>
              <a:t>prodotti/servizi </a:t>
            </a:r>
            <a:r>
              <a:rPr lang="it-IT" b="0" dirty="0"/>
              <a:t>che offri. Quando un'azienda </a:t>
            </a:r>
            <a:r>
              <a:rPr lang="it-IT" b="0" dirty="0" smtClean="0"/>
              <a:t>può contare su </a:t>
            </a:r>
            <a:r>
              <a:rPr lang="it-IT" b="0" dirty="0"/>
              <a:t>persone che credono sinceramente </a:t>
            </a:r>
            <a:r>
              <a:rPr lang="it-IT" b="0" dirty="0" smtClean="0"/>
              <a:t>(sposano gli ideali..) dei </a:t>
            </a:r>
            <a:r>
              <a:rPr lang="it-IT" b="0" dirty="0"/>
              <a:t>prodotti o servizi creati </a:t>
            </a:r>
            <a:r>
              <a:rPr lang="it-IT" b="0" dirty="0" smtClean="0"/>
              <a:t>dall’azienda stessa, </a:t>
            </a:r>
            <a:r>
              <a:rPr lang="it-IT" b="0" dirty="0"/>
              <a:t>è altamente probabile che i dipendenti </a:t>
            </a:r>
            <a:r>
              <a:rPr lang="it-IT" b="0" dirty="0" smtClean="0"/>
              <a:t>agiscano nel modo migliore. (Per creare quest’atmosfera è importante il B2E marketing)</a:t>
            </a:r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 smtClean="0"/>
              <a:t>Processi</a:t>
            </a:r>
            <a:r>
              <a:rPr lang="it-IT" b="0" dirty="0" smtClean="0"/>
              <a:t>: </a:t>
            </a:r>
            <a:r>
              <a:rPr lang="it-IT" b="0" dirty="0"/>
              <a:t>Il modo in cui il </a:t>
            </a:r>
            <a:r>
              <a:rPr lang="it-IT" dirty="0"/>
              <a:t>servizio viene erogato </a:t>
            </a:r>
            <a:r>
              <a:rPr lang="it-IT" b="0" dirty="0"/>
              <a:t>fa ancora una volta parte di ciò che il consumatore sta pagando.</a:t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/>
              <a:t>Evidenza </a:t>
            </a:r>
            <a:r>
              <a:rPr lang="it-IT" dirty="0" smtClean="0"/>
              <a:t>fisica:</a:t>
            </a:r>
            <a:r>
              <a:rPr lang="it-IT" b="0" dirty="0" smtClean="0"/>
              <a:t> </a:t>
            </a:r>
            <a:r>
              <a:rPr lang="it-IT" b="0" dirty="0"/>
              <a:t>Quasi tutti i servizi includono alcuni elementi fisici anche se la maggior parte di ciò che il consumatore paga è intangibile.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932171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Marketing Mix 4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551" y="2204864"/>
            <a:ext cx="493974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549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67544" y="1556792"/>
            <a:ext cx="82089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/>
              <a:t>Il modello di marketing 4C è stato sviluppato da </a:t>
            </a:r>
            <a:r>
              <a:rPr lang="it-IT" b="0" dirty="0" err="1"/>
              <a:t>Lauterborn</a:t>
            </a:r>
            <a:r>
              <a:rPr lang="it-IT" b="0" dirty="0"/>
              <a:t> nel 1990. È una modifica del modello 4Ps. È un'estensione </a:t>
            </a:r>
            <a:r>
              <a:rPr lang="it-IT" b="0" dirty="0" smtClean="0"/>
              <a:t>del marketing-mix.</a:t>
            </a:r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 smtClean="0"/>
              <a:t>Costi</a:t>
            </a:r>
            <a:r>
              <a:rPr lang="it-IT" b="0" dirty="0" smtClean="0"/>
              <a:t>: Il </a:t>
            </a:r>
            <a:r>
              <a:rPr lang="it-IT" b="0" dirty="0"/>
              <a:t>prezzo non è l'unico costo sostenuto all'acquisto di un prodotto. Il </a:t>
            </a:r>
            <a:r>
              <a:rPr lang="it-IT" dirty="0" smtClean="0"/>
              <a:t>costo </a:t>
            </a:r>
            <a:r>
              <a:rPr lang="it-IT" dirty="0"/>
              <a:t>opportunità</a:t>
            </a:r>
            <a:r>
              <a:rPr lang="it-IT" b="0" dirty="0"/>
              <a:t> è anche parte del costo della proprietà del prodotto.</a:t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 err="1" smtClean="0"/>
              <a:t>Customer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b="0" dirty="0" smtClean="0"/>
              <a:t>: (I </a:t>
            </a:r>
            <a:r>
              <a:rPr lang="it-IT" b="0" dirty="0"/>
              <a:t>desideri e le esigenze dei </a:t>
            </a:r>
            <a:r>
              <a:rPr lang="it-IT" b="0" dirty="0" smtClean="0"/>
              <a:t>consumatori). Un'azienda </a:t>
            </a:r>
            <a:r>
              <a:rPr lang="it-IT" b="0" dirty="0"/>
              <a:t>dovrebbe vendere solo un prodotto destinato alla domanda dei consumatori. Quindi, i marketer </a:t>
            </a:r>
            <a:r>
              <a:rPr lang="it-IT" b="0" dirty="0" smtClean="0"/>
              <a:t>dovrebbero </a:t>
            </a:r>
            <a:r>
              <a:rPr lang="it-IT" b="0" dirty="0"/>
              <a:t>studiare attentamente i desideri e le esigenze dei </a:t>
            </a:r>
            <a:r>
              <a:rPr lang="it-IT" b="0" dirty="0" smtClean="0"/>
              <a:t>consumatori (o crearne di nuovi).</a:t>
            </a:r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 smtClean="0"/>
              <a:t>Comunicazione:</a:t>
            </a:r>
            <a:r>
              <a:rPr lang="it-IT" b="0" dirty="0" smtClean="0"/>
              <a:t> </a:t>
            </a:r>
            <a:r>
              <a:rPr lang="it-IT" b="0" dirty="0"/>
              <a:t>La comunicazione è "cooperativa". I marketer dovrebbero mirare a creare un </a:t>
            </a:r>
            <a:r>
              <a:rPr lang="it-IT" dirty="0"/>
              <a:t>dialogo aperto </a:t>
            </a:r>
            <a:r>
              <a:rPr lang="it-IT" b="0" dirty="0"/>
              <a:t>con i potenziali clienti in base ai loro bisogni e desideri.</a:t>
            </a:r>
            <a:br>
              <a:rPr lang="it-IT" b="0" dirty="0"/>
            </a:br>
            <a:r>
              <a:rPr lang="it-IT" b="0" dirty="0"/>
              <a:t/>
            </a:r>
            <a:br>
              <a:rPr lang="it-IT" b="0" dirty="0"/>
            </a:br>
            <a:r>
              <a:rPr lang="it-IT" dirty="0" smtClean="0"/>
              <a:t>Convenienza</a:t>
            </a:r>
            <a:r>
              <a:rPr lang="it-IT" b="0" dirty="0" smtClean="0"/>
              <a:t>: </a:t>
            </a:r>
            <a:r>
              <a:rPr lang="it-IT" b="0" dirty="0"/>
              <a:t>Il prodotto deve essere prontamente disponibile per i consumatori. I marketer dovrebbero </a:t>
            </a:r>
            <a:r>
              <a:rPr lang="it-IT" dirty="0"/>
              <a:t>posizionare strategicamente </a:t>
            </a:r>
            <a:r>
              <a:rPr lang="it-IT" b="0" dirty="0"/>
              <a:t>i prodotti in diversi punti di distribuzione visibili.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812790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67544" y="1556792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smtClean="0"/>
              <a:t>Ora tocca a voi! </a:t>
            </a:r>
          </a:p>
          <a:p>
            <a:endParaRPr lang="it-IT" b="0" dirty="0"/>
          </a:p>
          <a:p>
            <a:r>
              <a:rPr lang="it-IT" b="0" dirty="0" smtClean="0"/>
              <a:t>Facciamo un breve esercizio. NON ESISTONO RISPOSTE GIUSTE O SBAGLIATE!</a:t>
            </a:r>
          </a:p>
          <a:p>
            <a:endParaRPr lang="it-IT" b="0" dirty="0"/>
          </a:p>
          <a:p>
            <a:r>
              <a:rPr lang="it-IT" b="0" dirty="0" smtClean="0"/>
              <a:t>Provate, insieme, ad individuare le 4P di Apple. </a:t>
            </a:r>
          </a:p>
          <a:p>
            <a:endParaRPr lang="it-IT" b="0" dirty="0"/>
          </a:p>
          <a:p>
            <a:r>
              <a:rPr lang="it-IT" b="0" dirty="0" smtClean="0"/>
              <a:t>Product: </a:t>
            </a:r>
          </a:p>
          <a:p>
            <a:endParaRPr lang="it-IT" b="0" dirty="0" smtClean="0"/>
          </a:p>
          <a:p>
            <a:r>
              <a:rPr lang="it-IT" b="0" dirty="0" smtClean="0"/>
              <a:t>Price: </a:t>
            </a:r>
          </a:p>
          <a:p>
            <a:endParaRPr lang="it-IT" b="0" dirty="0" smtClean="0"/>
          </a:p>
          <a:p>
            <a:r>
              <a:rPr lang="it-IT" b="0" dirty="0" smtClean="0"/>
              <a:t>Promotion: </a:t>
            </a:r>
          </a:p>
          <a:p>
            <a:endParaRPr lang="it-IT" b="0" dirty="0" smtClean="0"/>
          </a:p>
          <a:p>
            <a:r>
              <a:rPr lang="it-IT" b="0" dirty="0" err="1" smtClean="0"/>
              <a:t>Place</a:t>
            </a:r>
            <a:r>
              <a:rPr lang="it-IT" b="0" dirty="0" smtClean="0"/>
              <a:t>: </a:t>
            </a:r>
            <a:r>
              <a:rPr lang="it-IT" b="0" dirty="0" smtClean="0"/>
              <a:t> 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4227564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8195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473100" y="146526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smtClean="0"/>
              <a:t>Ora tocca a noi! </a:t>
            </a:r>
          </a:p>
          <a:p>
            <a:endParaRPr lang="it-IT" b="0" dirty="0"/>
          </a:p>
          <a:p>
            <a:r>
              <a:rPr lang="it-IT" b="0" i="1" dirty="0" smtClean="0"/>
              <a:t>Parole di Cotone.  </a:t>
            </a:r>
          </a:p>
          <a:p>
            <a:r>
              <a:rPr lang="it-IT" b="0" dirty="0" smtClean="0"/>
              <a:t>Il progetto è appena iniziato, ma possiamo farci già un’idea di ciò che faremo e gli ambiti su cui lavoreremo. Tutto ciò che diremo/faremo oggi potrà essere modificato nel corso del progetto. </a:t>
            </a:r>
            <a:endParaRPr lang="it-IT" b="0" dirty="0" smtClean="0"/>
          </a:p>
          <a:p>
            <a:endParaRPr lang="it-IT" b="0" dirty="0"/>
          </a:p>
          <a:p>
            <a:r>
              <a:rPr lang="it-IT" b="0" dirty="0" smtClean="0"/>
              <a:t>Proviamo ad individuare le potenziali 4P: </a:t>
            </a:r>
          </a:p>
          <a:p>
            <a:endParaRPr lang="it-IT" b="0" dirty="0"/>
          </a:p>
          <a:p>
            <a:r>
              <a:rPr lang="it-IT" b="0" dirty="0" smtClean="0"/>
              <a:t>Product: </a:t>
            </a:r>
          </a:p>
          <a:p>
            <a:endParaRPr lang="it-IT" b="0" dirty="0" smtClean="0"/>
          </a:p>
          <a:p>
            <a:r>
              <a:rPr lang="it-IT" b="0" dirty="0" smtClean="0"/>
              <a:t>Price: </a:t>
            </a:r>
          </a:p>
          <a:p>
            <a:endParaRPr lang="it-IT" b="0" dirty="0"/>
          </a:p>
          <a:p>
            <a:r>
              <a:rPr lang="it-IT" b="0" dirty="0" smtClean="0"/>
              <a:t>Promotion: </a:t>
            </a:r>
          </a:p>
          <a:p>
            <a:endParaRPr lang="it-IT" b="0" dirty="0" smtClean="0"/>
          </a:p>
          <a:p>
            <a:r>
              <a:rPr lang="it-IT" b="0" dirty="0" err="1" smtClean="0"/>
              <a:t>Place</a:t>
            </a:r>
            <a:r>
              <a:rPr lang="it-IT" b="0" dirty="0" smtClean="0"/>
              <a:t>: </a:t>
            </a:r>
            <a:r>
              <a:rPr lang="it-IT" b="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7642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84150" y="1772816"/>
            <a:ext cx="88523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i="1" dirty="0" smtClean="0"/>
              <a:t>«Il </a:t>
            </a:r>
            <a:r>
              <a:rPr lang="it-IT" b="0" i="1" dirty="0"/>
              <a:t>marketing consiste nell’</a:t>
            </a:r>
            <a:r>
              <a:rPr lang="it-IT" i="1" dirty="0"/>
              <a:t>individuazione</a:t>
            </a:r>
            <a:r>
              <a:rPr lang="it-IT" b="0" i="1" dirty="0"/>
              <a:t> e nel </a:t>
            </a:r>
            <a:r>
              <a:rPr lang="it-IT" i="1" dirty="0"/>
              <a:t>soddisfacimento</a:t>
            </a:r>
            <a:r>
              <a:rPr lang="it-IT" b="0" i="1" dirty="0"/>
              <a:t> dei bisogni umani e </a:t>
            </a:r>
            <a:r>
              <a:rPr lang="it-IT" b="0" i="1" dirty="0" smtClean="0"/>
              <a:t>sociali. </a:t>
            </a:r>
          </a:p>
          <a:p>
            <a:pPr algn="just"/>
            <a:r>
              <a:rPr lang="it-IT" b="0" i="1" dirty="0" smtClean="0"/>
              <a:t>Processo </a:t>
            </a:r>
            <a:r>
              <a:rPr lang="it-IT" b="0" i="1" dirty="0"/>
              <a:t>sociale attraverso il quale gli </a:t>
            </a:r>
            <a:r>
              <a:rPr lang="it-IT" i="1" dirty="0"/>
              <a:t>individui</a:t>
            </a:r>
            <a:r>
              <a:rPr lang="it-IT" b="0" i="1" dirty="0"/>
              <a:t> e i gruppi </a:t>
            </a:r>
            <a:r>
              <a:rPr lang="it-IT" i="1" dirty="0"/>
              <a:t>ottengono ciò di cui hanno bisogno</a:t>
            </a:r>
            <a:r>
              <a:rPr lang="it-IT" b="0" i="1" dirty="0"/>
              <a:t> attraverso la creazione, l’offerta e lo scambio di prodotti e di servizi di </a:t>
            </a:r>
            <a:r>
              <a:rPr lang="it-IT" b="0" i="1" dirty="0" smtClean="0"/>
              <a:t>valore»</a:t>
            </a:r>
          </a:p>
          <a:p>
            <a:pPr algn="just"/>
            <a:r>
              <a:rPr lang="it-IT" dirty="0"/>
              <a:t>D</a:t>
            </a:r>
            <a:r>
              <a:rPr lang="it-IT" dirty="0" smtClean="0"/>
              <a:t>al </a:t>
            </a:r>
            <a:r>
              <a:rPr lang="it-IT" dirty="0"/>
              <a:t>punto di vista </a:t>
            </a:r>
            <a:r>
              <a:rPr lang="it-IT" dirty="0" smtClean="0"/>
              <a:t>manageriale il marketing è la </a:t>
            </a:r>
            <a:r>
              <a:rPr lang="it-IT" i="1" dirty="0"/>
              <a:t>capacità di creare il prodotto giusto</a:t>
            </a:r>
            <a:r>
              <a:rPr lang="it-IT" b="0" i="1" dirty="0"/>
              <a:t> sulla base dell’analisi delle ricerche di mercato</a:t>
            </a:r>
            <a:r>
              <a:rPr lang="it-IT" b="0" i="1" dirty="0" smtClean="0"/>
              <a:t>.</a:t>
            </a:r>
          </a:p>
        </p:txBody>
      </p:sp>
      <p:sp>
        <p:nvSpPr>
          <p:cNvPr id="5" name="Freccia a destra 4"/>
          <p:cNvSpPr/>
          <p:nvPr/>
        </p:nvSpPr>
        <p:spPr bwMode="auto">
          <a:xfrm rot="5400000">
            <a:off x="3895474" y="3400547"/>
            <a:ext cx="848995" cy="1656184"/>
          </a:xfrm>
          <a:prstGeom prst="rightArrow">
            <a:avLst/>
          </a:prstGeom>
          <a:solidFill>
            <a:srgbClr val="1004A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51520" y="4869160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Il marketing è «mettere sul mercato» un prodotto/servizio che soddisfi i bisogni degli individui che diventeranno i nostri clienti e consumatori. </a:t>
            </a:r>
            <a:endParaRPr lang="it-IT" dirty="0"/>
          </a:p>
        </p:txBody>
      </p:sp>
      <p:sp>
        <p:nvSpPr>
          <p:cNvPr id="7" name="Parentesi graffa aperta 6"/>
          <p:cNvSpPr/>
          <p:nvPr/>
        </p:nvSpPr>
        <p:spPr bwMode="auto">
          <a:xfrm rot="16200000">
            <a:off x="6635755" y="4410892"/>
            <a:ext cx="264979" cy="2376264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180921" y="5731514"/>
            <a:ext cx="484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smtClean="0"/>
              <a:t>Cliente: chi </a:t>
            </a:r>
            <a:r>
              <a:rPr lang="it-IT" b="0" dirty="0" err="1" smtClean="0"/>
              <a:t>compa</a:t>
            </a:r>
            <a:r>
              <a:rPr lang="it-IT" b="0" dirty="0" smtClean="0"/>
              <a:t> il prodotto</a:t>
            </a:r>
          </a:p>
          <a:p>
            <a:r>
              <a:rPr lang="it-IT" b="0" dirty="0" smtClean="0"/>
              <a:t>Consumatore: chi consuma/utilizza il prodotto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3484902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23528" y="1916832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dirty="0"/>
              <a:t>Il marketing può </a:t>
            </a:r>
            <a:r>
              <a:rPr lang="it-IT" b="0" dirty="0" smtClean="0"/>
              <a:t>rivolgersi: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b="0" dirty="0" smtClean="0"/>
              <a:t>ai consumatori: </a:t>
            </a:r>
            <a:r>
              <a:rPr lang="it-IT" b="0" i="1" dirty="0" smtClean="0"/>
              <a:t>B2C</a:t>
            </a:r>
            <a:r>
              <a:rPr lang="it-IT" b="0" dirty="0" smtClean="0"/>
              <a:t> </a:t>
            </a:r>
            <a:r>
              <a:rPr lang="it-IT" b="0" dirty="0"/>
              <a:t>(</a:t>
            </a:r>
            <a:r>
              <a:rPr lang="it-IT" b="0" i="1" dirty="0"/>
              <a:t>business to </a:t>
            </a:r>
            <a:r>
              <a:rPr lang="it-IT" b="0" i="1" dirty="0" smtClean="0"/>
              <a:t>consumer</a:t>
            </a:r>
            <a:r>
              <a:rPr lang="it-IT" b="0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b="0" dirty="0" smtClean="0"/>
              <a:t>al </a:t>
            </a:r>
            <a:r>
              <a:rPr lang="it-IT" b="0" dirty="0"/>
              <a:t>mercato delle </a:t>
            </a:r>
            <a:r>
              <a:rPr lang="it-IT" b="0" dirty="0" smtClean="0"/>
              <a:t>imprese: </a:t>
            </a:r>
            <a:r>
              <a:rPr lang="it-IT" b="0" i="1" dirty="0" smtClean="0"/>
              <a:t>B2B</a:t>
            </a:r>
            <a:r>
              <a:rPr lang="it-IT" b="0" dirty="0"/>
              <a:t>, (</a:t>
            </a:r>
            <a:r>
              <a:rPr lang="it-IT" b="0" i="1" dirty="0"/>
              <a:t>business to </a:t>
            </a:r>
            <a:r>
              <a:rPr lang="it-IT" b="0" i="1" dirty="0" smtClean="0"/>
              <a:t>business</a:t>
            </a:r>
            <a:r>
              <a:rPr lang="it-IT" b="0" dirty="0" smtClean="0"/>
              <a:t>)</a:t>
            </a:r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b="0" dirty="0" smtClean="0"/>
              <a:t>agli impiegati/dipendenti: </a:t>
            </a:r>
            <a:r>
              <a:rPr lang="it-IT" b="0" dirty="0"/>
              <a:t>marketing </a:t>
            </a:r>
            <a:r>
              <a:rPr lang="it-IT" b="0" dirty="0"/>
              <a:t>B2E (business to </a:t>
            </a:r>
            <a:r>
              <a:rPr lang="it-IT" b="0" dirty="0" err="1"/>
              <a:t>employee</a:t>
            </a:r>
            <a:r>
              <a:rPr lang="it-IT" b="0" dirty="0"/>
              <a:t>).</a:t>
            </a:r>
            <a:endParaRPr lang="it-IT" b="0" dirty="0"/>
          </a:p>
          <a:p>
            <a:pPr algn="just"/>
            <a:endParaRPr lang="it-IT" b="0" dirty="0"/>
          </a:p>
        </p:txBody>
      </p:sp>
      <p:sp>
        <p:nvSpPr>
          <p:cNvPr id="12" name="CasellaDiTesto 1"/>
          <p:cNvSpPr txBox="1">
            <a:spLocks noChangeArrowheads="1"/>
          </p:cNvSpPr>
          <p:nvPr/>
        </p:nvSpPr>
        <p:spPr bwMode="auto">
          <a:xfrm>
            <a:off x="755650" y="3284984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Tipologie di Marketing </a:t>
            </a:r>
            <a:endParaRPr lang="it-IT" altLang="it-IT" sz="22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51520" y="4004270"/>
            <a:ext cx="864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 smtClean="0"/>
              <a:t>Marketing </a:t>
            </a:r>
            <a:r>
              <a:rPr lang="it-IT" dirty="0"/>
              <a:t>analitico</a:t>
            </a:r>
            <a:r>
              <a:rPr lang="it-IT" b="0" dirty="0"/>
              <a:t>: studio del mercato, della clientela, dei concorrenti e della propria realtà aziendale;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M</a:t>
            </a:r>
            <a:r>
              <a:rPr lang="it-IT" dirty="0" smtClean="0"/>
              <a:t>arketing </a:t>
            </a:r>
            <a:r>
              <a:rPr lang="it-IT" dirty="0"/>
              <a:t>strategico</a:t>
            </a:r>
            <a:r>
              <a:rPr lang="it-IT" b="0" dirty="0"/>
              <a:t>: è un'attività di </a:t>
            </a:r>
            <a:r>
              <a:rPr lang="it-IT" b="0" dirty="0" smtClean="0"/>
              <a:t>pianificazione </a:t>
            </a:r>
            <a:r>
              <a:rPr lang="it-IT" b="0" dirty="0"/>
              <a:t>per </a:t>
            </a:r>
            <a:r>
              <a:rPr lang="it-IT" b="0" dirty="0" smtClean="0"/>
              <a:t>ottenere la </a:t>
            </a:r>
            <a:r>
              <a:rPr lang="it-IT" b="0" dirty="0"/>
              <a:t>sua fidelizzazione </a:t>
            </a:r>
            <a:r>
              <a:rPr lang="it-IT" b="0" dirty="0" smtClean="0"/>
              <a:t>del cliente e </a:t>
            </a:r>
            <a:r>
              <a:rPr lang="it-IT" b="0" dirty="0"/>
              <a:t>la </a:t>
            </a:r>
            <a:r>
              <a:rPr lang="it-IT" b="0" dirty="0" smtClean="0"/>
              <a:t>collaborazione da </a:t>
            </a:r>
            <a:r>
              <a:rPr lang="it-IT" b="0" dirty="0"/>
              <a:t>parte di tutti gli attori del </a:t>
            </a:r>
            <a:r>
              <a:rPr lang="it-IT" b="0" dirty="0" smtClean="0"/>
              <a:t>mercato (fornitori, clienti, consumatori, </a:t>
            </a:r>
            <a:r>
              <a:rPr lang="it-IT" b="0" dirty="0" err="1" smtClean="0"/>
              <a:t>partners</a:t>
            </a:r>
            <a:r>
              <a:rPr lang="it-IT" b="0" dirty="0" smtClean="0"/>
              <a:t>…)</a:t>
            </a:r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M</a:t>
            </a:r>
            <a:r>
              <a:rPr lang="it-IT" dirty="0" smtClean="0"/>
              <a:t>arketing </a:t>
            </a:r>
            <a:r>
              <a:rPr lang="it-IT" dirty="0"/>
              <a:t>operativo</a:t>
            </a:r>
            <a:r>
              <a:rPr lang="it-IT" b="0" dirty="0"/>
              <a:t>: attiene invece a tutte quelle scelte che l'azienda pone in essere per raggiungere i suoi obiettivi strategici.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351016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556" y="2880169"/>
            <a:ext cx="3810000" cy="3857625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4150" y="1772816"/>
            <a:ext cx="8780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dirty="0" smtClean="0"/>
              <a:t>E’ la </a:t>
            </a:r>
            <a:r>
              <a:rPr lang="it-IT" b="0" dirty="0"/>
              <a:t>combinazione </a:t>
            </a:r>
            <a:r>
              <a:rPr lang="it-IT" b="0" dirty="0" smtClean="0"/>
              <a:t>di </a:t>
            </a:r>
            <a:r>
              <a:rPr lang="it-IT" b="0" dirty="0"/>
              <a:t>variabili </a:t>
            </a:r>
            <a:r>
              <a:rPr lang="it-IT" b="0" dirty="0" smtClean="0"/>
              <a:t>di</a:t>
            </a:r>
            <a:r>
              <a:rPr lang="it-IT" b="0" dirty="0"/>
              <a:t> marketing che le imprese impiegano per raggiungere i propri </a:t>
            </a:r>
            <a:r>
              <a:rPr lang="it-IT" b="0" dirty="0" smtClean="0"/>
              <a:t>obiettivi. </a:t>
            </a:r>
            <a:endParaRPr lang="it-IT" b="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62924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Product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73109" y="1844824"/>
            <a:ext cx="870833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 smtClean="0"/>
              <a:t>Il </a:t>
            </a:r>
            <a:r>
              <a:rPr lang="it-IT" b="0" dirty="0"/>
              <a:t>prodotto può essere </a:t>
            </a:r>
            <a:r>
              <a:rPr lang="it-IT" dirty="0" smtClean="0"/>
              <a:t>tangibile </a:t>
            </a:r>
            <a:r>
              <a:rPr lang="it-IT" dirty="0"/>
              <a:t>o </a:t>
            </a:r>
            <a:r>
              <a:rPr lang="it-IT" dirty="0" smtClean="0"/>
              <a:t>intangibile </a:t>
            </a:r>
            <a:r>
              <a:rPr lang="it-IT" b="0" dirty="0"/>
              <a:t>in quanto può essere sotto forma di </a:t>
            </a:r>
            <a:r>
              <a:rPr lang="it-IT" dirty="0" smtClean="0"/>
              <a:t>beni o servizi</a:t>
            </a:r>
            <a:r>
              <a:rPr lang="it-IT" b="0" dirty="0" smtClean="0"/>
              <a:t>.</a:t>
            </a:r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>Il prodotto o il servizio deve </a:t>
            </a:r>
            <a:r>
              <a:rPr lang="it-IT" dirty="0"/>
              <a:t>soddisfare le esigenze dei </a:t>
            </a:r>
            <a:r>
              <a:rPr lang="it-IT" dirty="0" smtClean="0"/>
              <a:t>clienti e dei consumatori.</a:t>
            </a:r>
            <a:r>
              <a:rPr lang="it-IT" dirty="0"/>
              <a:t/>
            </a:r>
            <a:br>
              <a:rPr lang="it-IT" dirty="0"/>
            </a:br>
            <a:r>
              <a:rPr lang="it-IT" b="0" dirty="0"/>
              <a:t>Le domande importanti che devi </a:t>
            </a:r>
            <a:r>
              <a:rPr lang="it-IT" b="0" dirty="0" smtClean="0"/>
              <a:t>porti:</a:t>
            </a:r>
          </a:p>
          <a:p>
            <a:endParaRPr lang="it-IT" b="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Cosa desidera il cliente </a:t>
            </a:r>
            <a:r>
              <a:rPr lang="it-IT" b="0" dirty="0"/>
              <a:t>dal servizio o dal </a:t>
            </a:r>
            <a:r>
              <a:rPr lang="it-IT" b="0" dirty="0" smtClean="0"/>
              <a:t>prodotto?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Come</a:t>
            </a:r>
            <a:r>
              <a:rPr lang="it-IT" b="0" dirty="0" smtClean="0"/>
              <a:t> </a:t>
            </a:r>
            <a:r>
              <a:rPr lang="it-IT" b="0" dirty="0"/>
              <a:t>lo utilizzerà il </a:t>
            </a:r>
            <a:r>
              <a:rPr lang="it-IT" b="0" dirty="0" smtClean="0"/>
              <a:t>cliente?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Dove</a:t>
            </a:r>
            <a:r>
              <a:rPr lang="it-IT" b="0" dirty="0" smtClean="0"/>
              <a:t> </a:t>
            </a:r>
            <a:r>
              <a:rPr lang="it-IT" b="0" dirty="0"/>
              <a:t>lo utilizzerà il </a:t>
            </a:r>
            <a:r>
              <a:rPr lang="it-IT" b="0" dirty="0" smtClean="0"/>
              <a:t>cliente?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Quali </a:t>
            </a:r>
            <a:r>
              <a:rPr lang="it-IT" dirty="0"/>
              <a:t>caratteristiche</a:t>
            </a:r>
            <a:r>
              <a:rPr lang="it-IT" b="0" dirty="0"/>
              <a:t> deve soddisfare il prodotto per soddisfare le esigenze del </a:t>
            </a:r>
            <a:r>
              <a:rPr lang="it-IT" b="0" dirty="0" smtClean="0"/>
              <a:t>cliente?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Ci </a:t>
            </a:r>
            <a:r>
              <a:rPr lang="it-IT" b="0" dirty="0"/>
              <a:t>sono delle </a:t>
            </a:r>
            <a:r>
              <a:rPr lang="it-IT" dirty="0"/>
              <a:t>funzionalità necessarie </a:t>
            </a:r>
            <a:r>
              <a:rPr lang="it-IT" b="0" dirty="0"/>
              <a:t>che hai </a:t>
            </a:r>
            <a:r>
              <a:rPr lang="it-IT" b="0" dirty="0" smtClean="0"/>
              <a:t>perso o che puoi includere?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Stai </a:t>
            </a:r>
            <a:r>
              <a:rPr lang="it-IT" b="0" dirty="0"/>
              <a:t>creando </a:t>
            </a:r>
            <a:r>
              <a:rPr lang="it-IT" dirty="0"/>
              <a:t>funzionalità che non sono necessarie </a:t>
            </a:r>
            <a:r>
              <a:rPr lang="it-IT" b="0" dirty="0"/>
              <a:t>al </a:t>
            </a:r>
            <a:r>
              <a:rPr lang="it-IT" b="0" dirty="0" smtClean="0"/>
              <a:t>cliente?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Qual </a:t>
            </a:r>
            <a:r>
              <a:rPr lang="it-IT" b="0" dirty="0"/>
              <a:t>è il </a:t>
            </a:r>
            <a:r>
              <a:rPr lang="it-IT" dirty="0"/>
              <a:t>nome</a:t>
            </a:r>
            <a:r>
              <a:rPr lang="it-IT" b="0" dirty="0"/>
              <a:t> del </a:t>
            </a:r>
            <a:r>
              <a:rPr lang="it-IT" b="0" dirty="0" smtClean="0"/>
              <a:t>prodotto?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Ha </a:t>
            </a:r>
            <a:r>
              <a:rPr lang="it-IT" b="0" dirty="0"/>
              <a:t>un </a:t>
            </a:r>
            <a:r>
              <a:rPr lang="it-IT" dirty="0"/>
              <a:t>nome </a:t>
            </a:r>
            <a:r>
              <a:rPr lang="it-IT" dirty="0" smtClean="0"/>
              <a:t>accattivante</a:t>
            </a:r>
            <a:r>
              <a:rPr lang="it-IT" b="0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Quali </a:t>
            </a:r>
            <a:r>
              <a:rPr lang="it-IT" b="0" dirty="0"/>
              <a:t>sono le </a:t>
            </a:r>
            <a:r>
              <a:rPr lang="it-IT" dirty="0"/>
              <a:t>taglie o colori </a:t>
            </a:r>
            <a:r>
              <a:rPr lang="it-IT" b="0" dirty="0" smtClean="0"/>
              <a:t>disponibili?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In </a:t>
            </a:r>
            <a:r>
              <a:rPr lang="it-IT" b="0" dirty="0"/>
              <a:t>che modo il prodotto </a:t>
            </a:r>
            <a:r>
              <a:rPr lang="it-IT" dirty="0"/>
              <a:t>è diverso </a:t>
            </a:r>
            <a:r>
              <a:rPr lang="it-IT" b="0" dirty="0"/>
              <a:t>dai prodotti della </a:t>
            </a:r>
            <a:r>
              <a:rPr lang="it-IT" b="0" dirty="0" smtClean="0"/>
              <a:t>concorrenza?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Come </a:t>
            </a:r>
            <a:r>
              <a:rPr lang="it-IT" dirty="0"/>
              <a:t>si presenta il prodotto</a:t>
            </a:r>
            <a:r>
              <a:rPr lang="it-IT" b="0" dirty="0" smtClean="0"/>
              <a:t>? (packaging)</a:t>
            </a:r>
            <a:endParaRPr lang="en-US" b="0" dirty="0"/>
          </a:p>
          <a:p>
            <a:r>
              <a:rPr lang="it-IT" b="0" dirty="0"/>
              <a:t/>
            </a:r>
            <a:br>
              <a:rPr lang="it-IT" b="0" dirty="0"/>
            </a:b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799185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Product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73109" y="1844824"/>
            <a:ext cx="8708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/>
              <a:t> </a:t>
            </a:r>
            <a:r>
              <a:rPr lang="en-US" b="0" dirty="0" err="1" smtClean="0"/>
              <a:t>Ogni</a:t>
            </a:r>
            <a:r>
              <a:rPr lang="en-US" b="0" dirty="0" smtClean="0"/>
              <a:t> </a:t>
            </a:r>
            <a:r>
              <a:rPr lang="en-US" b="0" dirty="0" err="1" smtClean="0"/>
              <a:t>prodotto</a:t>
            </a:r>
            <a:r>
              <a:rPr lang="en-US" b="0" dirty="0" smtClean="0"/>
              <a:t> ha un </a:t>
            </a:r>
            <a:r>
              <a:rPr lang="en-US" b="0" dirty="0" err="1" smtClean="0"/>
              <a:t>proprio</a:t>
            </a:r>
            <a:r>
              <a:rPr lang="en-US" b="0" dirty="0" smtClean="0"/>
              <a:t> “</a:t>
            </a:r>
            <a:r>
              <a:rPr lang="en-US" b="0" dirty="0" err="1" smtClean="0"/>
              <a:t>ciclo</a:t>
            </a:r>
            <a:r>
              <a:rPr lang="en-US" b="0" dirty="0" smtClean="0"/>
              <a:t> di vita”</a:t>
            </a:r>
            <a:endParaRPr lang="en-US" b="0" dirty="0" smtClean="0"/>
          </a:p>
          <a:p>
            <a:endParaRPr lang="en-US" b="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9632" y="2564904"/>
            <a:ext cx="58388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63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Product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525970"/>
              </p:ext>
            </p:extLst>
          </p:nvPr>
        </p:nvGraphicFramePr>
        <p:xfrm>
          <a:off x="182116" y="2132203"/>
          <a:ext cx="8708330" cy="3662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35522"/>
                <a:gridCol w="727280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Stage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Caratteristiche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 vendite iniziano a crescere lentamente e gradualmente. Il mercato del prodotto non è competitivo e anche l'azienda spende in pubblicità e utilizza vari altri strumenti di promozione per motivare e produrre consapevolezza tra i consumatori</a:t>
                      </a:r>
                      <a:endParaRPr lang="en-US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Crescita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prodotto è già presente sul mercato e i consumatori sono abituati alla sua presenza. Inoltre vi è una rapida crescita delle vendite man mano che nuovi clienti lo utilizzano e lo provano e stanno diventando consapevoli del prodotto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Maturità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costo del prodotto è stato ridotto a causa dell'aumento del volume di produzione (economie di scala). Il prodotto ha iniziato a sperimentare gli effetti della curva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Declino</a:t>
                      </a:r>
                      <a:r>
                        <a:rPr lang="it-IT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profitto e le vendite del prodotto hanno iniziato a diminuire a causa della saturazione del prodotto sul mercato. </a:t>
                      </a:r>
                      <a:endParaRPr lang="it-IT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639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Price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84150" y="1988840"/>
            <a:ext cx="87803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0" dirty="0" smtClean="0"/>
              <a:t>Il </a:t>
            </a:r>
            <a:r>
              <a:rPr lang="it-IT" b="0" dirty="0"/>
              <a:t>prezzo del prodotto è sostanzialmente l'importo che un cliente paga per </a:t>
            </a:r>
            <a:r>
              <a:rPr lang="it-IT" b="0" dirty="0" smtClean="0"/>
              <a:t>averlo.</a:t>
            </a:r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>Se una società è nuova sul mercato e non si è ancora affermata, è improbabile che il suo mercato di riferimento sia disposto a pagare un prezzo elevato.</a:t>
            </a:r>
            <a:br>
              <a:rPr lang="it-IT" b="0" dirty="0"/>
            </a:br>
            <a:r>
              <a:rPr lang="it-IT" b="0" dirty="0"/>
              <a:t>I prezzi aiutano sempre a modellare la percezione del tuo prodotto negli occhi dei consumatori. Ricorda sempre che un prezzo basso di solito significa un bene </a:t>
            </a:r>
            <a:r>
              <a:rPr lang="it-IT" b="0" dirty="0" smtClean="0"/>
              <a:t>qualitativamente inferiore agli </a:t>
            </a:r>
            <a:r>
              <a:rPr lang="it-IT" b="0" dirty="0"/>
              <a:t>occhi dei consumatori in quanto mettono a confronto il tuo bene con un </a:t>
            </a:r>
            <a:r>
              <a:rPr lang="it-IT" b="0" dirty="0" smtClean="0"/>
              <a:t>concorrente (magari già affermato sul mercato).</a:t>
            </a:r>
          </a:p>
          <a:p>
            <a:pPr algn="just"/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>Le domande importanti che dovresti </a:t>
            </a:r>
            <a:r>
              <a:rPr lang="it-IT" b="0" dirty="0" smtClean="0"/>
              <a:t>porti: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 smtClean="0"/>
              <a:t>Quanto </a:t>
            </a:r>
            <a:r>
              <a:rPr lang="it-IT" dirty="0"/>
              <a:t>ti è costato produrre il </a:t>
            </a:r>
            <a:r>
              <a:rPr lang="it-IT" dirty="0" smtClean="0"/>
              <a:t>prodotto</a:t>
            </a:r>
            <a:r>
              <a:rPr lang="it-IT" b="0" dirty="0" smtClean="0"/>
              <a:t>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 smtClean="0"/>
              <a:t>Qual </a:t>
            </a:r>
            <a:r>
              <a:rPr lang="it-IT" b="0" dirty="0"/>
              <a:t>è il </a:t>
            </a:r>
            <a:r>
              <a:rPr lang="it-IT" dirty="0"/>
              <a:t>valore percepito</a:t>
            </a:r>
            <a:r>
              <a:rPr lang="it-IT" b="0" dirty="0"/>
              <a:t> </a:t>
            </a:r>
            <a:r>
              <a:rPr lang="it-IT" b="0" dirty="0" smtClean="0"/>
              <a:t>del </a:t>
            </a:r>
            <a:r>
              <a:rPr lang="it-IT" b="0" dirty="0"/>
              <a:t>prodotto </a:t>
            </a:r>
            <a:r>
              <a:rPr lang="it-IT" b="0" dirty="0" smtClean="0"/>
              <a:t>dai clienti?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 smtClean="0"/>
              <a:t>Pensi </a:t>
            </a:r>
            <a:r>
              <a:rPr lang="it-IT" b="0" dirty="0"/>
              <a:t>che la leggera diminuzione dei prezzi potrebbe </a:t>
            </a:r>
            <a:r>
              <a:rPr lang="it-IT" b="0" dirty="0" smtClean="0"/>
              <a:t>aumentare in maniera significativa </a:t>
            </a:r>
            <a:r>
              <a:rPr lang="it-IT" b="0" dirty="0"/>
              <a:t>la tua quota di </a:t>
            </a:r>
            <a:r>
              <a:rPr lang="it-IT" b="0" dirty="0" smtClean="0"/>
              <a:t>mercato?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 smtClean="0"/>
              <a:t>Il </a:t>
            </a:r>
            <a:r>
              <a:rPr lang="it-IT" b="0" dirty="0"/>
              <a:t>prezzo corrente del prodotto </a:t>
            </a:r>
            <a:r>
              <a:rPr lang="it-IT" dirty="0"/>
              <a:t>può tenere il passo con il prezzo dei </a:t>
            </a:r>
            <a:r>
              <a:rPr lang="it-IT" dirty="0" smtClean="0"/>
              <a:t>concorrenti</a:t>
            </a:r>
            <a:r>
              <a:rPr lang="it-IT" b="0" dirty="0" smtClean="0"/>
              <a:t>?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2330155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-100013"/>
            <a:ext cx="9155113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it-IT" sz="2400">
              <a:solidFill>
                <a:schemeClr val="bg1"/>
              </a:solidFill>
            </a:endParaRPr>
          </a:p>
        </p:txBody>
      </p:sp>
      <p:pic>
        <p:nvPicPr>
          <p:cNvPr id="6147" name="Picture 3" descr="SigilloLogoLAST_White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CasellaDiTesto 1"/>
          <p:cNvSpPr txBox="1">
            <a:spLocks noChangeArrowheads="1"/>
          </p:cNvSpPr>
          <p:nvPr/>
        </p:nvSpPr>
        <p:spPr bwMode="auto">
          <a:xfrm>
            <a:off x="755650" y="1125538"/>
            <a:ext cx="7561263" cy="537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Marketing MIX - </a:t>
            </a:r>
            <a:r>
              <a:rPr lang="it-IT" altLang="it-IT" sz="2200" dirty="0" err="1" smtClean="0"/>
              <a:t>Place</a:t>
            </a:r>
            <a:endParaRPr lang="it-IT" altLang="it-IT" sz="2200" dirty="0"/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013" y="-100013"/>
            <a:ext cx="1435100" cy="136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84150" y="1988840"/>
            <a:ext cx="870833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0" dirty="0"/>
              <a:t>Il posizionamento o la distribuzione è una parte molto importante della definizione del </a:t>
            </a:r>
            <a:r>
              <a:rPr lang="it-IT" b="0" dirty="0" smtClean="0"/>
              <a:t>marketing-mix. </a:t>
            </a:r>
            <a:r>
              <a:rPr lang="it-IT" b="0" dirty="0"/>
              <a:t>Devi posizionare e distribuire il prodotto in un luogo accessibile ai potenziali acquirenti</a:t>
            </a:r>
            <a:r>
              <a:rPr lang="it-IT" b="0" dirty="0" smtClean="0"/>
              <a:t>.</a:t>
            </a:r>
          </a:p>
          <a:p>
            <a:r>
              <a:rPr lang="it-IT" b="0" dirty="0"/>
              <a:t/>
            </a:r>
            <a:br>
              <a:rPr lang="it-IT" b="0" dirty="0"/>
            </a:br>
            <a:r>
              <a:rPr lang="it-IT" b="0" dirty="0"/>
              <a:t>Domande </a:t>
            </a:r>
            <a:r>
              <a:rPr lang="it-IT" b="0" dirty="0" smtClean="0"/>
              <a:t>importanti che devi porti: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Dove </a:t>
            </a:r>
            <a:r>
              <a:rPr lang="it-IT" dirty="0"/>
              <a:t>cercano i tuoi clienti </a:t>
            </a:r>
            <a:r>
              <a:rPr lang="it-IT" b="0" dirty="0"/>
              <a:t>il tuo servizio o </a:t>
            </a:r>
            <a:r>
              <a:rPr lang="it-IT" b="0" dirty="0" smtClean="0"/>
              <a:t>prodotto?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A </a:t>
            </a:r>
            <a:r>
              <a:rPr lang="it-IT" b="0" dirty="0"/>
              <a:t>che </a:t>
            </a:r>
            <a:r>
              <a:rPr lang="it-IT" dirty="0"/>
              <a:t>tipo di negozi </a:t>
            </a:r>
            <a:r>
              <a:rPr lang="it-IT" b="0" dirty="0"/>
              <a:t>vanno i potenziali clienti? </a:t>
            </a:r>
            <a:r>
              <a:rPr lang="it-IT" b="0" dirty="0" smtClean="0"/>
              <a:t>Acquistano </a:t>
            </a:r>
            <a:r>
              <a:rPr lang="it-IT" b="0" dirty="0"/>
              <a:t>in un centro commerciale, in un normale </a:t>
            </a:r>
            <a:r>
              <a:rPr lang="it-IT" b="0" dirty="0" smtClean="0"/>
              <a:t>negozio, </a:t>
            </a:r>
            <a:r>
              <a:rPr lang="it-IT" b="0" dirty="0"/>
              <a:t>al supermercato o </a:t>
            </a:r>
            <a:r>
              <a:rPr lang="it-IT" b="0" dirty="0" smtClean="0"/>
              <a:t>online?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 smtClean="0"/>
              <a:t>Come </a:t>
            </a:r>
            <a:r>
              <a:rPr lang="it-IT" dirty="0"/>
              <a:t>accedi ai diversi canali di </a:t>
            </a:r>
            <a:r>
              <a:rPr lang="it-IT" dirty="0" smtClean="0"/>
              <a:t>distribuzione</a:t>
            </a:r>
            <a:r>
              <a:rPr lang="it-IT" b="0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In </a:t>
            </a:r>
            <a:r>
              <a:rPr lang="it-IT" b="0" dirty="0"/>
              <a:t>che modo la tua </a:t>
            </a:r>
            <a:r>
              <a:rPr lang="it-IT" dirty="0"/>
              <a:t>strategia</a:t>
            </a:r>
            <a:r>
              <a:rPr lang="it-IT" b="0" dirty="0"/>
              <a:t> di distribuzione è </a:t>
            </a:r>
            <a:r>
              <a:rPr lang="it-IT" dirty="0"/>
              <a:t>diversa</a:t>
            </a:r>
            <a:r>
              <a:rPr lang="it-IT" b="0" dirty="0"/>
              <a:t> dalla </a:t>
            </a:r>
            <a:r>
              <a:rPr lang="it-IT" b="0" dirty="0" smtClean="0"/>
              <a:t>concorrenza?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Hai </a:t>
            </a:r>
            <a:r>
              <a:rPr lang="it-IT" b="0" dirty="0"/>
              <a:t>bisogno di una forte </a:t>
            </a:r>
            <a:r>
              <a:rPr lang="it-IT" dirty="0"/>
              <a:t>forza </a:t>
            </a:r>
            <a:r>
              <a:rPr lang="it-IT" dirty="0" smtClean="0"/>
              <a:t>vendita</a:t>
            </a:r>
            <a:r>
              <a:rPr lang="it-IT" b="0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Hai </a:t>
            </a:r>
            <a:r>
              <a:rPr lang="it-IT" b="0" dirty="0"/>
              <a:t>bisogno di </a:t>
            </a:r>
            <a:r>
              <a:rPr lang="it-IT" dirty="0"/>
              <a:t>partecipare a </a:t>
            </a:r>
            <a:r>
              <a:rPr lang="it-IT" dirty="0" smtClean="0"/>
              <a:t>fiere</a:t>
            </a:r>
            <a:r>
              <a:rPr lang="it-IT" b="0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/>
              <a:t>Hai </a:t>
            </a:r>
            <a:r>
              <a:rPr lang="it-IT" b="0" dirty="0"/>
              <a:t>bisogno di vendere in un </a:t>
            </a:r>
            <a:r>
              <a:rPr lang="it-IT" dirty="0"/>
              <a:t>negozio online</a:t>
            </a:r>
            <a:r>
              <a:rPr lang="it-IT" b="0" dirty="0"/>
              <a:t>?</a:t>
            </a:r>
            <a:endParaRPr lang="it-IT" b="0" dirty="0"/>
          </a:p>
        </p:txBody>
      </p:sp>
    </p:spTree>
    <p:extLst>
      <p:ext uri="{BB962C8B-B14F-4D97-AF65-F5344CB8AC3E}">
        <p14:creationId xmlns:p14="http://schemas.microsoft.com/office/powerpoint/2010/main" val="22311125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5662</TotalTime>
  <Words>702</Words>
  <Application>Microsoft Office PowerPoint</Application>
  <PresentationFormat>Presentazione su schermo (4:3)</PresentationFormat>
  <Paragraphs>132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Wingdings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belussi fiorenza</cp:lastModifiedBy>
  <cp:revision>547</cp:revision>
  <dcterms:created xsi:type="dcterms:W3CDTF">2007-03-01T10:31:45Z</dcterms:created>
  <dcterms:modified xsi:type="dcterms:W3CDTF">2018-01-20T11:42:45Z</dcterms:modified>
</cp:coreProperties>
</file>